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5143500" cx="9144000"/>
  <p:notesSz cx="6858000" cy="9144000"/>
  <p:embeddedFontLst>
    <p:embeddedFont>
      <p:font typeface="Fira Sans ExtraBold"/>
      <p:bold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06ADFDD-B6A5-4D5B-80E1-782F1A60D2F7}">
  <a:tblStyle styleId="{706ADFDD-B6A5-4D5B-80E1-782F1A60D2F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FiraSansExtraBold-bold.fntdata"/><Relationship Id="rId47" Type="http://schemas.openxmlformats.org/officeDocument/2006/relationships/slide" Target="slides/slide41.xml"/><Relationship Id="rId49" Type="http://schemas.openxmlformats.org/officeDocument/2006/relationships/font" Target="fonts/FiraSansExtraBold-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e77fcf19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e77fcf19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e77fcf198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e77fcf198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e77fcf198b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e77fcf198b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e77fcf198b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e77fcf198b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e77fcf198b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e77fcf198b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e77fcf198b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e77fcf198b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e77fcf198b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e77fcf198b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e77fcf198b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e77fcf198b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e77fcf198b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e77fcf198b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e77fcf198b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e77fcf198b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e77fcf198b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e77fcf198b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e79dfb3c9b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e79dfb3c9b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e77fcf198b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e77fcf198b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e77fcf198b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e77fcf198b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e77fcf198b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e77fcf198b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e77fcf198b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e77fcf198b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e77fcf198b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e77fcf198b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e77fcf198b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e77fcf198b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e77fcf198b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e77fcf198b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e77fcf198b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e77fcf198b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e77fcf198b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e77fcf198b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e77fcf198b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e77fcf198b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e77fcf198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e77fcf198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e77fcf198b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e77fcf198b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e77fcf198b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e77fcf198b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e77fcf198b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e77fcf198b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e77fcf198b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e77fcf198b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e77fcf198b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e77fcf198b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e77fcf198b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e77fcf198b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e77fcf198b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e77fcf198b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e77fcf198b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e77fcf198b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e77fcf198b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e77fcf198b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e77fcf198b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e77fcf198b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e79dfb3c9b_0_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ge79dfb3c9b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e77fcf198b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e77fcf198b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e77fcf198b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e77fcf198b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e79ec2c40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e79ec2c40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e77fcf198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e77fcf198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e77fcf198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e77fcf198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e77fcf198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e77fcf198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e77fcf198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e77fcf198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sp>
        <p:nvSpPr>
          <p:cNvPr id="13" name="Google Shape;13;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 name="Google Shape;14;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9" name="Google Shape;49;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0" name="Google Shape;50;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 name="Shape 53"/>
        <p:cNvGrpSpPr/>
        <p:nvPr/>
      </p:nvGrpSpPr>
      <p:grpSpPr>
        <a:xfrm>
          <a:off x="0" y="0"/>
          <a:ext cx="0" cy="0"/>
          <a:chOff x="0" y="0"/>
          <a:chExt cx="0" cy="0"/>
        </a:xfrm>
      </p:grpSpPr>
      <p:sp>
        <p:nvSpPr>
          <p:cNvPr id="54" name="Google Shape;54;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 name="Google Shape;55;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chemeClr val="dk1"/>
              </a:buClr>
              <a:buSzPts val="2100"/>
              <a:buChar char="●"/>
              <a:defRPr/>
            </a:lvl1pPr>
            <a:lvl2pPr indent="-342900" lvl="1" marL="914400" rtl="0" algn="l">
              <a:lnSpc>
                <a:spcPct val="100000"/>
              </a:lnSpc>
              <a:spcBef>
                <a:spcPts val="1200"/>
              </a:spcBef>
              <a:spcAft>
                <a:spcPts val="0"/>
              </a:spcAft>
              <a:buClr>
                <a:schemeClr val="dk1"/>
              </a:buClr>
              <a:buSzPts val="1800"/>
              <a:buChar char="○"/>
              <a:defRPr/>
            </a:lvl2pPr>
            <a:lvl3pPr indent="-323850" lvl="2" marL="1371600" rtl="0" algn="l">
              <a:lnSpc>
                <a:spcPct val="100000"/>
              </a:lnSpc>
              <a:spcBef>
                <a:spcPts val="1200"/>
              </a:spcBef>
              <a:spcAft>
                <a:spcPts val="0"/>
              </a:spcAft>
              <a:buClr>
                <a:schemeClr val="dk1"/>
              </a:buClr>
              <a:buSzPts val="1500"/>
              <a:buChar char="■"/>
              <a:defRPr/>
            </a:lvl3pPr>
            <a:lvl4pPr indent="-317500" lvl="3" marL="1828800" rtl="0" algn="l">
              <a:lnSpc>
                <a:spcPct val="100000"/>
              </a:lnSpc>
              <a:spcBef>
                <a:spcPts val="1200"/>
              </a:spcBef>
              <a:spcAft>
                <a:spcPts val="0"/>
              </a:spcAft>
              <a:buClr>
                <a:schemeClr val="dk1"/>
              </a:buClr>
              <a:buSzPts val="1400"/>
              <a:buChar char="●"/>
              <a:defRPr/>
            </a:lvl4pPr>
            <a:lvl5pPr indent="-317500" lvl="4" marL="2286000" rtl="0" algn="l">
              <a:lnSpc>
                <a:spcPct val="10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6" name="Google Shape;56;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7" name="Google Shape;57;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8" name="Google Shape;58;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1" name="Google Shape;41;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3" name="Google Shape;43;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400"/>
              <a:buNone/>
              <a:defRPr/>
            </a:lvl1pPr>
          </a:lstStyle>
          <a:p/>
        </p:txBody>
      </p:sp>
      <p:sp>
        <p:nvSpPr>
          <p:cNvPr id="46" name="Google Shape;46;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6.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Century"/>
              <a:buNone/>
              <a:defRPr sz="2800">
                <a:solidFill>
                  <a:schemeClr val="dk1"/>
                </a:solidFill>
                <a:latin typeface="Century"/>
                <a:ea typeface="Century"/>
                <a:cs typeface="Century"/>
                <a:sym typeface="Century"/>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7500" lvl="0" marL="4572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1pPr>
            <a:lvl2pPr indent="-317500" lvl="1" marL="9144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2pPr>
            <a:lvl3pPr indent="-317500" lvl="2" marL="13716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3pPr>
            <a:lvl4pPr indent="-317500" lvl="3" marL="18288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4pPr>
            <a:lvl5pPr indent="-317500" lvl="4" marL="22860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5pPr>
            <a:lvl6pPr indent="-317500" lvl="5" marL="27432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6pPr>
            <a:lvl7pPr indent="-317500" lvl="6" marL="32004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7pPr>
            <a:lvl8pPr indent="-317500" lvl="7" marL="36576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8pPr>
            <a:lvl9pPr indent="-317500" lvl="8" marL="41148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tr"/>
              <a:t>‹#›</a:t>
            </a:fld>
            <a:endParaRPr/>
          </a:p>
        </p:txBody>
      </p:sp>
      <p:pic>
        <p:nvPicPr>
          <p:cNvPr id="9" name="Google Shape;9;p1"/>
          <p:cNvPicPr preferRelativeResize="0"/>
          <p:nvPr/>
        </p:nvPicPr>
        <p:blipFill>
          <a:blip r:embed="rId1">
            <a:alphaModFix/>
          </a:blip>
          <a:stretch>
            <a:fillRect/>
          </a:stretch>
        </p:blipFill>
        <p:spPr>
          <a:xfrm>
            <a:off x="7873725" y="105399"/>
            <a:ext cx="1147424" cy="437350"/>
          </a:xfrm>
          <a:prstGeom prst="rect">
            <a:avLst/>
          </a:prstGeom>
          <a:noFill/>
          <a:ln>
            <a:noFill/>
          </a:ln>
        </p:spPr>
      </p:pic>
      <p:sp>
        <p:nvSpPr>
          <p:cNvPr id="10" name="Google Shape;10;p1"/>
          <p:cNvSpPr/>
          <p:nvPr/>
        </p:nvSpPr>
        <p:spPr>
          <a:xfrm>
            <a:off x="0" y="4928400"/>
            <a:ext cx="9144000" cy="215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1"/>
              </a:highlight>
            </a:endParaRPr>
          </a:p>
        </p:txBody>
      </p:sp>
      <p:sp>
        <p:nvSpPr>
          <p:cNvPr id="11" name="Google Shape;11;p1"/>
          <p:cNvSpPr txBox="1"/>
          <p:nvPr/>
        </p:nvSpPr>
        <p:spPr>
          <a:xfrm>
            <a:off x="2642400" y="4835850"/>
            <a:ext cx="3859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tr" sz="1300">
                <a:solidFill>
                  <a:schemeClr val="lt1"/>
                </a:solidFill>
                <a:latin typeface="Fira Sans ExtraBold"/>
                <a:ea typeface="Fira Sans ExtraBold"/>
                <a:cs typeface="Fira Sans ExtraBold"/>
                <a:sym typeface="Fira Sans ExtraBold"/>
              </a:rPr>
              <a:t>globalaihub.com</a:t>
            </a:r>
            <a:endParaRPr sz="1300">
              <a:solidFill>
                <a:schemeClr val="lt1"/>
              </a:solidFill>
              <a:latin typeface="Fira Sans ExtraBold"/>
              <a:ea typeface="Fira Sans ExtraBold"/>
              <a:cs typeface="Fira Sans ExtraBold"/>
              <a:sym typeface="Fira Sans ExtraBo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7.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2.png"/><Relationship Id="rId4" Type="http://schemas.openxmlformats.org/officeDocument/2006/relationships/image" Target="../media/image28.png"/><Relationship Id="rId5"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9.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scikit-learn.org/stable/" TargetMode="External"/><Relationship Id="rId4" Type="http://schemas.openxmlformats.org/officeDocument/2006/relationships/image" Target="../media/image36.png"/><Relationship Id="rId5"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s://archive.ics.uci.edu/ml/index.php" TargetMode="External"/><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ctrTitle"/>
          </p:nvPr>
        </p:nvSpPr>
        <p:spPr>
          <a:xfrm>
            <a:off x="311708" y="154545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r"/>
              <a:t>Introduction to Machine Learning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Machine Learning Algorithms</a:t>
            </a:r>
            <a:endParaRPr/>
          </a:p>
        </p:txBody>
      </p:sp>
      <p:pic>
        <p:nvPicPr>
          <p:cNvPr id="125" name="Google Shape;125;p23"/>
          <p:cNvPicPr preferRelativeResize="0"/>
          <p:nvPr/>
        </p:nvPicPr>
        <p:blipFill rotWithShape="1">
          <a:blip r:embed="rId3">
            <a:alphaModFix/>
          </a:blip>
          <a:srcRect b="0" l="0" r="0" t="0"/>
          <a:stretch/>
        </p:blipFill>
        <p:spPr>
          <a:xfrm>
            <a:off x="1831943" y="1189125"/>
            <a:ext cx="5480100" cy="3416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Machine Learning Applications</a:t>
            </a:r>
            <a:endParaRPr/>
          </a:p>
        </p:txBody>
      </p:sp>
      <p:sp>
        <p:nvSpPr>
          <p:cNvPr id="131" name="Google Shape;131;p24"/>
          <p:cNvSpPr txBox="1"/>
          <p:nvPr>
            <p:ph idx="1" type="body"/>
          </p:nvPr>
        </p:nvSpPr>
        <p:spPr>
          <a:xfrm>
            <a:off x="311700" y="1075825"/>
            <a:ext cx="8520600" cy="34164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tr"/>
              <a:t>Segment customers based on their purchases so you can design a different marketing strategy for each segment</a:t>
            </a:r>
            <a:endParaRPr/>
          </a:p>
          <a:p>
            <a:pPr indent="-317500" lvl="0" marL="457200" rtl="0" algn="l">
              <a:lnSpc>
                <a:spcPct val="150000"/>
              </a:lnSpc>
              <a:spcBef>
                <a:spcPts val="0"/>
              </a:spcBef>
              <a:spcAft>
                <a:spcPts val="0"/>
              </a:spcAft>
              <a:buSzPts val="1400"/>
              <a:buChar char="●"/>
            </a:pPr>
            <a:r>
              <a:rPr lang="tr"/>
              <a:t>Suggesting a product that a customer might be interested in based on past purchases</a:t>
            </a:r>
            <a:endParaRPr/>
          </a:p>
          <a:p>
            <a:pPr indent="-317500" lvl="0" marL="457200" rtl="0" algn="l">
              <a:lnSpc>
                <a:spcPct val="150000"/>
              </a:lnSpc>
              <a:spcBef>
                <a:spcPts val="0"/>
              </a:spcBef>
              <a:spcAft>
                <a:spcPts val="0"/>
              </a:spcAft>
              <a:buSzPts val="1400"/>
              <a:buChar char="●"/>
            </a:pPr>
            <a:r>
              <a:rPr lang="tr"/>
              <a:t>Analyzing images of products on a production line to automatically classify</a:t>
            </a:r>
            <a:endParaRPr/>
          </a:p>
          <a:p>
            <a:pPr indent="-317500" lvl="0" marL="457200" rtl="0" algn="l">
              <a:lnSpc>
                <a:spcPct val="150000"/>
              </a:lnSpc>
              <a:spcBef>
                <a:spcPts val="0"/>
              </a:spcBef>
              <a:spcAft>
                <a:spcPts val="0"/>
              </a:spcAft>
              <a:buSzPts val="1400"/>
              <a:buChar char="●"/>
            </a:pPr>
            <a:r>
              <a:rPr lang="tr"/>
              <a:t>Automatically categorize the news</a:t>
            </a:r>
            <a:endParaRPr/>
          </a:p>
          <a:p>
            <a:pPr indent="-317500" lvl="0" marL="457200" rtl="0" algn="l">
              <a:lnSpc>
                <a:spcPct val="150000"/>
              </a:lnSpc>
              <a:spcBef>
                <a:spcPts val="0"/>
              </a:spcBef>
              <a:spcAft>
                <a:spcPts val="0"/>
              </a:spcAft>
              <a:buSzPts val="1400"/>
              <a:buChar char="●"/>
            </a:pPr>
            <a:r>
              <a:rPr lang="tr"/>
              <a:t>Automatically flag offensive comments on discussion forums</a:t>
            </a:r>
            <a:endParaRPr/>
          </a:p>
          <a:p>
            <a:pPr indent="-317500" lvl="0" marL="457200" rtl="0" algn="l">
              <a:lnSpc>
                <a:spcPct val="150000"/>
              </a:lnSpc>
              <a:spcBef>
                <a:spcPts val="0"/>
              </a:spcBef>
              <a:spcAft>
                <a:spcPts val="0"/>
              </a:spcAft>
              <a:buSzPts val="1400"/>
              <a:buChar char="●"/>
            </a:pPr>
            <a:r>
              <a:rPr lang="tr"/>
              <a:t>Create a chatbot or personal assistant</a:t>
            </a:r>
            <a:endParaRPr/>
          </a:p>
          <a:p>
            <a:pPr indent="-317500" lvl="0" marL="457200" rtl="0" algn="l">
              <a:lnSpc>
                <a:spcPct val="150000"/>
              </a:lnSpc>
              <a:spcBef>
                <a:spcPts val="0"/>
              </a:spcBef>
              <a:spcAft>
                <a:spcPts val="0"/>
              </a:spcAft>
              <a:buSzPts val="1400"/>
              <a:buChar char="●"/>
            </a:pPr>
            <a:r>
              <a:rPr lang="tr"/>
              <a:t>Predict your company's revenue for the next year based on many performance metrics</a:t>
            </a:r>
            <a:endParaRPr/>
          </a:p>
          <a:p>
            <a:pPr indent="-317500" lvl="0" marL="457200" rtl="0" algn="l">
              <a:lnSpc>
                <a:spcPct val="150000"/>
              </a:lnSpc>
              <a:spcBef>
                <a:spcPts val="0"/>
              </a:spcBef>
              <a:spcAft>
                <a:spcPts val="0"/>
              </a:spcAft>
              <a:buSzPts val="1400"/>
              <a:buChar char="●"/>
            </a:pPr>
            <a:r>
              <a:rPr lang="tr"/>
              <a:t>Making your app respond to voice commands</a:t>
            </a:r>
            <a:endParaRPr/>
          </a:p>
          <a:p>
            <a:pPr indent="-317500" lvl="0" marL="457200" rtl="0" algn="l">
              <a:lnSpc>
                <a:spcPct val="150000"/>
              </a:lnSpc>
              <a:spcBef>
                <a:spcPts val="0"/>
              </a:spcBef>
              <a:spcAft>
                <a:spcPts val="0"/>
              </a:spcAft>
              <a:buSzPts val="1400"/>
              <a:buChar char="●"/>
            </a:pPr>
            <a:r>
              <a:rPr lang="tr"/>
              <a:t>Creating a smart bot for a game</a:t>
            </a:r>
            <a:endParaRPr/>
          </a:p>
          <a:p>
            <a:pPr indent="0" lvl="0" marL="0" rtl="0" algn="l">
              <a:spcBef>
                <a:spcPts val="12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r"/>
              <a:t>Mathematics in Machine Learning</a:t>
            </a:r>
            <a:endParaRPr/>
          </a:p>
        </p:txBody>
      </p:sp>
      <p:sp>
        <p:nvSpPr>
          <p:cNvPr id="137" name="Google Shape;137;p2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Linear Algebra</a:t>
            </a:r>
            <a:endParaRPr/>
          </a:p>
        </p:txBody>
      </p:sp>
      <p:pic>
        <p:nvPicPr>
          <p:cNvPr id="143" name="Google Shape;143;p26"/>
          <p:cNvPicPr preferRelativeResize="0"/>
          <p:nvPr/>
        </p:nvPicPr>
        <p:blipFill>
          <a:blip r:embed="rId3">
            <a:alphaModFix/>
          </a:blip>
          <a:stretch>
            <a:fillRect/>
          </a:stretch>
        </p:blipFill>
        <p:spPr>
          <a:xfrm>
            <a:off x="1120755" y="1203775"/>
            <a:ext cx="6902495" cy="34164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Probability and Statistics</a:t>
            </a:r>
            <a:endParaRPr/>
          </a:p>
        </p:txBody>
      </p:sp>
      <p:sp>
        <p:nvSpPr>
          <p:cNvPr id="149" name="Google Shape;149;p27"/>
          <p:cNvSpPr txBox="1"/>
          <p:nvPr>
            <p:ph idx="1" type="body"/>
          </p:nvPr>
        </p:nvSpPr>
        <p:spPr>
          <a:xfrm>
            <a:off x="1090150" y="1339621"/>
            <a:ext cx="1431900" cy="400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tr"/>
              <a:t>Distributions</a:t>
            </a:r>
            <a:endParaRPr b="1"/>
          </a:p>
        </p:txBody>
      </p:sp>
      <p:pic>
        <p:nvPicPr>
          <p:cNvPr id="150" name="Google Shape;150;p27"/>
          <p:cNvPicPr preferRelativeResize="0"/>
          <p:nvPr/>
        </p:nvPicPr>
        <p:blipFill>
          <a:blip r:embed="rId3">
            <a:alphaModFix/>
          </a:blip>
          <a:stretch>
            <a:fillRect/>
          </a:stretch>
        </p:blipFill>
        <p:spPr>
          <a:xfrm>
            <a:off x="171675" y="1965950"/>
            <a:ext cx="3268851" cy="1634425"/>
          </a:xfrm>
          <a:prstGeom prst="rect">
            <a:avLst/>
          </a:prstGeom>
          <a:noFill/>
          <a:ln>
            <a:noFill/>
          </a:ln>
        </p:spPr>
      </p:pic>
      <p:pic>
        <p:nvPicPr>
          <p:cNvPr id="151" name="Google Shape;151;p27"/>
          <p:cNvPicPr preferRelativeResize="0"/>
          <p:nvPr/>
        </p:nvPicPr>
        <p:blipFill>
          <a:blip r:embed="rId4">
            <a:alphaModFix/>
          </a:blip>
          <a:stretch>
            <a:fillRect/>
          </a:stretch>
        </p:blipFill>
        <p:spPr>
          <a:xfrm>
            <a:off x="6038463" y="2061751"/>
            <a:ext cx="2751174" cy="1442850"/>
          </a:xfrm>
          <a:prstGeom prst="rect">
            <a:avLst/>
          </a:prstGeom>
          <a:noFill/>
          <a:ln>
            <a:noFill/>
          </a:ln>
        </p:spPr>
      </p:pic>
      <p:pic>
        <p:nvPicPr>
          <p:cNvPr id="152" name="Google Shape;152;p27"/>
          <p:cNvPicPr preferRelativeResize="0"/>
          <p:nvPr/>
        </p:nvPicPr>
        <p:blipFill rotWithShape="1">
          <a:blip r:embed="rId5">
            <a:alphaModFix/>
          </a:blip>
          <a:srcRect b="13935" l="31684" r="32000" t="23544"/>
          <a:stretch/>
        </p:blipFill>
        <p:spPr>
          <a:xfrm>
            <a:off x="3630162" y="1965986"/>
            <a:ext cx="1883682" cy="1853100"/>
          </a:xfrm>
          <a:prstGeom prst="rect">
            <a:avLst/>
          </a:prstGeom>
          <a:noFill/>
          <a:ln>
            <a:noFill/>
          </a:ln>
        </p:spPr>
      </p:pic>
      <p:sp>
        <p:nvSpPr>
          <p:cNvPr id="153" name="Google Shape;153;p27"/>
          <p:cNvSpPr txBox="1"/>
          <p:nvPr/>
        </p:nvSpPr>
        <p:spPr>
          <a:xfrm>
            <a:off x="6472200" y="1324425"/>
            <a:ext cx="18837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Clr>
                <a:schemeClr val="dk1"/>
              </a:buClr>
              <a:buSzPts val="1100"/>
              <a:buFont typeface="Arial"/>
              <a:buNone/>
            </a:pPr>
            <a:r>
              <a:rPr b="1" lang="tr">
                <a:solidFill>
                  <a:schemeClr val="dk1"/>
                </a:solidFill>
                <a:latin typeface="Century"/>
                <a:ea typeface="Century"/>
                <a:cs typeface="Century"/>
                <a:sym typeface="Century"/>
              </a:rPr>
              <a:t>Descriptive Statistics and Statistics Tests</a:t>
            </a:r>
            <a:endParaRPr>
              <a:latin typeface="Century"/>
              <a:ea typeface="Century"/>
              <a:cs typeface="Century"/>
              <a:sym typeface="Century"/>
            </a:endParaRPr>
          </a:p>
        </p:txBody>
      </p:sp>
      <p:sp>
        <p:nvSpPr>
          <p:cNvPr id="154" name="Google Shape;154;p27"/>
          <p:cNvSpPr txBox="1"/>
          <p:nvPr/>
        </p:nvSpPr>
        <p:spPr>
          <a:xfrm>
            <a:off x="3000600" y="1339625"/>
            <a:ext cx="31428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Clr>
                <a:schemeClr val="dk1"/>
              </a:buClr>
              <a:buSzPts val="1100"/>
              <a:buFont typeface="Arial"/>
              <a:buNone/>
            </a:pPr>
            <a:r>
              <a:rPr b="1" lang="tr">
                <a:solidFill>
                  <a:schemeClr val="dk1"/>
                </a:solidFill>
                <a:latin typeface="Century"/>
                <a:ea typeface="Century"/>
                <a:cs typeface="Century"/>
                <a:sym typeface="Century"/>
              </a:rPr>
              <a:t>Model Performance Measurements</a:t>
            </a:r>
            <a:endParaRPr>
              <a:latin typeface="Century"/>
              <a:ea typeface="Century"/>
              <a:cs typeface="Century"/>
              <a:sym typeface="Centur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r"/>
              <a:t>Data Science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Working with Data</a:t>
            </a:r>
            <a:endParaRPr/>
          </a:p>
        </p:txBody>
      </p:sp>
      <p:sp>
        <p:nvSpPr>
          <p:cNvPr id="165" name="Google Shape;165;p29"/>
          <p:cNvSpPr txBox="1"/>
          <p:nvPr>
            <p:ph idx="1" type="body"/>
          </p:nvPr>
        </p:nvSpPr>
        <p:spPr>
          <a:xfrm>
            <a:off x="311700" y="1152475"/>
            <a:ext cx="4814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tr"/>
              <a:t>Data science </a:t>
            </a:r>
            <a:r>
              <a:rPr lang="tr"/>
              <a:t>is a multidisciplinary field that uses scientific methods, processes, algorithms and systems to extract information and insights from structured and unstructured data.</a:t>
            </a:r>
            <a:endParaRPr/>
          </a:p>
          <a:p>
            <a:pPr indent="0" lvl="0" marL="0" rtl="0" algn="l">
              <a:spcBef>
                <a:spcPts val="1200"/>
              </a:spcBef>
              <a:spcAft>
                <a:spcPts val="1200"/>
              </a:spcAft>
              <a:buClr>
                <a:schemeClr val="dk1"/>
              </a:buClr>
              <a:buSzPts val="1100"/>
              <a:buFont typeface="Arial"/>
              <a:buNone/>
            </a:pPr>
            <a:r>
              <a:rPr lang="tr"/>
              <a:t>Data science is a concept used to combine statistics, data analysis, machine learning and related methods to understand and analyze real events with data. It uses many techniques and theories from fields such as mathematics, statistics, computer science.</a:t>
            </a:r>
            <a:endParaRPr/>
          </a:p>
        </p:txBody>
      </p:sp>
      <p:pic>
        <p:nvPicPr>
          <p:cNvPr id="166" name="Google Shape;166;p29"/>
          <p:cNvPicPr preferRelativeResize="0"/>
          <p:nvPr/>
        </p:nvPicPr>
        <p:blipFill>
          <a:blip r:embed="rId3">
            <a:alphaModFix/>
          </a:blip>
          <a:stretch>
            <a:fillRect/>
          </a:stretch>
        </p:blipFill>
        <p:spPr>
          <a:xfrm>
            <a:off x="5324425" y="1603225"/>
            <a:ext cx="3618051" cy="17790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Feature Engineering</a:t>
            </a:r>
            <a:endParaRPr/>
          </a:p>
        </p:txBody>
      </p:sp>
      <p:sp>
        <p:nvSpPr>
          <p:cNvPr id="172" name="Google Shape;172;p30"/>
          <p:cNvSpPr txBox="1"/>
          <p:nvPr>
            <p:ph idx="1" type="body"/>
          </p:nvPr>
        </p:nvSpPr>
        <p:spPr>
          <a:xfrm>
            <a:off x="384975" y="1152475"/>
            <a:ext cx="8447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a:t>Feature engineering is the process of using domain knowledge to extract features from raw data. Features are used by predictive models and affect results.</a:t>
            </a:r>
            <a:endParaRPr/>
          </a:p>
        </p:txBody>
      </p:sp>
      <p:pic>
        <p:nvPicPr>
          <p:cNvPr id="173" name="Google Shape;173;p30"/>
          <p:cNvPicPr preferRelativeResize="0"/>
          <p:nvPr/>
        </p:nvPicPr>
        <p:blipFill>
          <a:blip r:embed="rId3">
            <a:alphaModFix/>
          </a:blip>
          <a:stretch>
            <a:fillRect/>
          </a:stretch>
        </p:blipFill>
        <p:spPr>
          <a:xfrm>
            <a:off x="2395575" y="2063150"/>
            <a:ext cx="4352857" cy="2374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r"/>
              <a:t>Model Training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Machine Learning Project Steps</a:t>
            </a:r>
            <a:endParaRPr/>
          </a:p>
        </p:txBody>
      </p:sp>
      <p:sp>
        <p:nvSpPr>
          <p:cNvPr id="184" name="Google Shape;184;p32"/>
          <p:cNvSpPr txBox="1"/>
          <p:nvPr>
            <p:ph idx="1" type="body"/>
          </p:nvPr>
        </p:nvSpPr>
        <p:spPr>
          <a:xfrm>
            <a:off x="311700" y="1450050"/>
            <a:ext cx="4016100" cy="2766600"/>
          </a:xfrm>
          <a:prstGeom prst="rect">
            <a:avLst/>
          </a:prstGeom>
        </p:spPr>
        <p:txBody>
          <a:bodyPr anchorCtr="0" anchor="t" bIns="91425" lIns="91425" spcFirstLastPara="1" rIns="91425" wrap="square" tIns="91425">
            <a:noAutofit/>
          </a:bodyPr>
          <a:lstStyle/>
          <a:p>
            <a:pPr indent="-317500" lvl="0" marL="457200" rtl="0" algn="l">
              <a:lnSpc>
                <a:spcPct val="130000"/>
              </a:lnSpc>
              <a:spcBef>
                <a:spcPts val="0"/>
              </a:spcBef>
              <a:spcAft>
                <a:spcPts val="0"/>
              </a:spcAft>
              <a:buSzPts val="1400"/>
              <a:buAutoNum type="arabicPeriod"/>
            </a:pPr>
            <a:r>
              <a:rPr lang="tr"/>
              <a:t>Seeing the big picture and understanding the project</a:t>
            </a:r>
            <a:endParaRPr/>
          </a:p>
          <a:p>
            <a:pPr indent="-317500" lvl="0" marL="457200" rtl="0" algn="l">
              <a:lnSpc>
                <a:spcPct val="130000"/>
              </a:lnSpc>
              <a:spcBef>
                <a:spcPts val="0"/>
              </a:spcBef>
              <a:spcAft>
                <a:spcPts val="0"/>
              </a:spcAft>
              <a:buSzPts val="1400"/>
              <a:buAutoNum type="arabicPeriod"/>
            </a:pPr>
            <a:r>
              <a:rPr lang="tr"/>
              <a:t>C</a:t>
            </a:r>
            <a:r>
              <a:rPr lang="tr"/>
              <a:t>ollect data</a:t>
            </a:r>
            <a:endParaRPr/>
          </a:p>
          <a:p>
            <a:pPr indent="-317500" lvl="0" marL="457200" rtl="0" algn="l">
              <a:lnSpc>
                <a:spcPct val="130000"/>
              </a:lnSpc>
              <a:spcBef>
                <a:spcPts val="0"/>
              </a:spcBef>
              <a:spcAft>
                <a:spcPts val="0"/>
              </a:spcAft>
              <a:buSzPts val="1400"/>
              <a:buAutoNum type="arabicPeriod"/>
            </a:pPr>
            <a:r>
              <a:rPr lang="tr"/>
              <a:t>Examine and visualize data</a:t>
            </a:r>
            <a:endParaRPr/>
          </a:p>
          <a:p>
            <a:pPr indent="-317500" lvl="0" marL="457200" rtl="0" algn="l">
              <a:lnSpc>
                <a:spcPct val="130000"/>
              </a:lnSpc>
              <a:spcBef>
                <a:spcPts val="0"/>
              </a:spcBef>
              <a:spcAft>
                <a:spcPts val="0"/>
              </a:spcAft>
              <a:buSzPts val="1400"/>
              <a:buAutoNum type="arabicPeriod"/>
            </a:pPr>
            <a:r>
              <a:rPr lang="tr"/>
              <a:t>Fitting Data to Machine Learning Models</a:t>
            </a:r>
            <a:endParaRPr/>
          </a:p>
          <a:p>
            <a:pPr indent="-317500" lvl="0" marL="457200" rtl="0" algn="l">
              <a:lnSpc>
                <a:spcPct val="130000"/>
              </a:lnSpc>
              <a:spcBef>
                <a:spcPts val="0"/>
              </a:spcBef>
              <a:spcAft>
                <a:spcPts val="0"/>
              </a:spcAft>
              <a:buSzPts val="1400"/>
              <a:buAutoNum type="arabicPeriod"/>
            </a:pPr>
            <a:r>
              <a:rPr lang="tr"/>
              <a:t>Model selection and training of the model</a:t>
            </a:r>
            <a:endParaRPr/>
          </a:p>
          <a:p>
            <a:pPr indent="-317500" lvl="0" marL="457200" rtl="0" algn="l">
              <a:lnSpc>
                <a:spcPct val="130000"/>
              </a:lnSpc>
              <a:spcBef>
                <a:spcPts val="0"/>
              </a:spcBef>
              <a:spcAft>
                <a:spcPts val="0"/>
              </a:spcAft>
              <a:buSzPts val="1400"/>
              <a:buAutoNum type="arabicPeriod"/>
            </a:pPr>
            <a:r>
              <a:rPr lang="tr"/>
              <a:t>Optimizing the model</a:t>
            </a:r>
            <a:endParaRPr/>
          </a:p>
          <a:p>
            <a:pPr indent="-317500" lvl="0" marL="457200" rtl="0" algn="l">
              <a:lnSpc>
                <a:spcPct val="130000"/>
              </a:lnSpc>
              <a:spcBef>
                <a:spcPts val="0"/>
              </a:spcBef>
              <a:spcAft>
                <a:spcPts val="0"/>
              </a:spcAft>
              <a:buSzPts val="1400"/>
              <a:buAutoNum type="arabicPeriod"/>
            </a:pPr>
            <a:r>
              <a:rPr lang="tr"/>
              <a:t>Integrating the model into the system</a:t>
            </a:r>
            <a:endParaRPr/>
          </a:p>
        </p:txBody>
      </p:sp>
      <p:pic>
        <p:nvPicPr>
          <p:cNvPr id="185" name="Google Shape;185;p32"/>
          <p:cNvPicPr preferRelativeResize="0"/>
          <p:nvPr/>
        </p:nvPicPr>
        <p:blipFill>
          <a:blip r:embed="rId3">
            <a:alphaModFix/>
          </a:blip>
          <a:stretch>
            <a:fillRect/>
          </a:stretch>
        </p:blipFill>
        <p:spPr>
          <a:xfrm>
            <a:off x="4509725" y="1374525"/>
            <a:ext cx="4322575" cy="2766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tr"/>
              <a:t>Before Starting the Course</a:t>
            </a:r>
            <a:endParaRPr/>
          </a:p>
        </p:txBody>
      </p:sp>
      <p:sp>
        <p:nvSpPr>
          <p:cNvPr id="69" name="Google Shape;69;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177800" lvl="0" marL="177800" rtl="0" algn="l">
              <a:lnSpc>
                <a:spcPct val="100000"/>
              </a:lnSpc>
              <a:spcBef>
                <a:spcPts val="0"/>
              </a:spcBef>
              <a:spcAft>
                <a:spcPts val="0"/>
              </a:spcAft>
              <a:buSzPts val="1400"/>
              <a:buChar char="●"/>
            </a:pPr>
            <a:r>
              <a:rPr lang="tr"/>
              <a:t>Upon completion of this course, you will have acquired general knowledge of introduct</a:t>
            </a:r>
            <a:r>
              <a:rPr lang="tr"/>
              <a:t>ory</a:t>
            </a:r>
            <a:r>
              <a:rPr lang="tr"/>
              <a:t> artificial intelligence algorithms and data analysis.</a:t>
            </a:r>
            <a:endParaRPr/>
          </a:p>
          <a:p>
            <a:pPr indent="-177800" lvl="0" marL="177800" rtl="0" algn="l">
              <a:lnSpc>
                <a:spcPct val="100000"/>
              </a:lnSpc>
              <a:spcBef>
                <a:spcPts val="800"/>
              </a:spcBef>
              <a:spcAft>
                <a:spcPts val="0"/>
              </a:spcAft>
              <a:buSzPts val="1400"/>
              <a:buChar char="●"/>
            </a:pPr>
            <a:r>
              <a:rPr lang="tr"/>
              <a:t>The person receiving the course needs to practice a lot in order to learn the subject better after the lesson.</a:t>
            </a:r>
            <a:endParaRPr/>
          </a:p>
          <a:p>
            <a:pPr indent="-177800" lvl="0" marL="177800" rtl="0" algn="l">
              <a:lnSpc>
                <a:spcPct val="100000"/>
              </a:lnSpc>
              <a:spcBef>
                <a:spcPts val="800"/>
              </a:spcBef>
              <a:spcAft>
                <a:spcPts val="0"/>
              </a:spcAft>
              <a:buSzPts val="1400"/>
              <a:buChar char="●"/>
            </a:pPr>
            <a:r>
              <a:rPr lang="tr"/>
              <a:t>Slides will mostly be explained with images rather than text. That is why it is extremely important to take notes during the lesson.</a:t>
            </a:r>
            <a:endParaRPr/>
          </a:p>
          <a:p>
            <a:pPr indent="-177800" lvl="0" marL="177800" rtl="0" algn="l">
              <a:lnSpc>
                <a:spcPct val="100000"/>
              </a:lnSpc>
              <a:spcBef>
                <a:spcPts val="800"/>
              </a:spcBef>
              <a:spcAft>
                <a:spcPts val="0"/>
              </a:spcAft>
              <a:buSzPts val="1400"/>
              <a:buChar char="●"/>
            </a:pPr>
            <a:r>
              <a:rPr lang="tr"/>
              <a:t>Since the titles are sufficient for basic algorithms, the titles should be researched, lots of applications should be coded and research should be done on sites containing theoretical information.</a:t>
            </a:r>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B</a:t>
            </a:r>
            <a:r>
              <a:rPr lang="tr"/>
              <a:t>ig picture and understanding the project</a:t>
            </a:r>
            <a:endParaRPr/>
          </a:p>
        </p:txBody>
      </p:sp>
      <p:sp>
        <p:nvSpPr>
          <p:cNvPr id="191" name="Google Shape;191;p33"/>
          <p:cNvSpPr txBox="1"/>
          <p:nvPr>
            <p:ph idx="1" type="body"/>
          </p:nvPr>
        </p:nvSpPr>
        <p:spPr>
          <a:xfrm>
            <a:off x="311700" y="1152475"/>
            <a:ext cx="4897800" cy="34164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AutoNum type="arabicPeriod"/>
            </a:pPr>
            <a:r>
              <a:rPr lang="tr" sz="1300"/>
              <a:t>Define the goal in terms of business</a:t>
            </a:r>
            <a:endParaRPr sz="1300"/>
          </a:p>
          <a:p>
            <a:pPr indent="-311150" lvl="0" marL="457200" rtl="0" algn="l">
              <a:lnSpc>
                <a:spcPct val="150000"/>
              </a:lnSpc>
              <a:spcBef>
                <a:spcPts val="0"/>
              </a:spcBef>
              <a:spcAft>
                <a:spcPts val="0"/>
              </a:spcAft>
              <a:buSzPts val="1300"/>
              <a:buAutoNum type="arabicPeriod"/>
            </a:pPr>
            <a:r>
              <a:rPr lang="tr" sz="1300"/>
              <a:t>What are the current solutions/workarounds?</a:t>
            </a:r>
            <a:endParaRPr sz="1300"/>
          </a:p>
          <a:p>
            <a:pPr indent="-311150" lvl="0" marL="457200" rtl="0" algn="l">
              <a:lnSpc>
                <a:spcPct val="150000"/>
              </a:lnSpc>
              <a:spcBef>
                <a:spcPts val="0"/>
              </a:spcBef>
              <a:spcAft>
                <a:spcPts val="0"/>
              </a:spcAft>
              <a:buSzPts val="1300"/>
              <a:buAutoNum type="arabicPeriod"/>
            </a:pPr>
            <a:r>
              <a:rPr lang="tr" sz="1300"/>
              <a:t>How should you evaluate this issue (supervised/unsupervised, online/offline etc.)?</a:t>
            </a:r>
            <a:endParaRPr sz="1300"/>
          </a:p>
          <a:p>
            <a:pPr indent="-311150" lvl="0" marL="457200" rtl="0" algn="l">
              <a:lnSpc>
                <a:spcPct val="150000"/>
              </a:lnSpc>
              <a:spcBef>
                <a:spcPts val="0"/>
              </a:spcBef>
              <a:spcAft>
                <a:spcPts val="0"/>
              </a:spcAft>
              <a:buSzPts val="1300"/>
              <a:buAutoNum type="arabicPeriod"/>
            </a:pPr>
            <a:r>
              <a:rPr lang="tr" sz="1300"/>
              <a:t>How should performance be measured?</a:t>
            </a:r>
            <a:endParaRPr sz="1300"/>
          </a:p>
          <a:p>
            <a:pPr indent="-311150" lvl="0" marL="457200" rtl="0" algn="l">
              <a:lnSpc>
                <a:spcPct val="150000"/>
              </a:lnSpc>
              <a:spcBef>
                <a:spcPts val="0"/>
              </a:spcBef>
              <a:spcAft>
                <a:spcPts val="0"/>
              </a:spcAft>
              <a:buSzPts val="1300"/>
              <a:buAutoNum type="arabicPeriod"/>
            </a:pPr>
            <a:r>
              <a:rPr lang="tr" sz="1300"/>
              <a:t>What would be the minimum performance required to meet the business goal?</a:t>
            </a:r>
            <a:endParaRPr sz="1300"/>
          </a:p>
          <a:p>
            <a:pPr indent="-311150" lvl="0" marL="457200" rtl="0" algn="l">
              <a:lnSpc>
                <a:spcPct val="150000"/>
              </a:lnSpc>
              <a:spcBef>
                <a:spcPts val="0"/>
              </a:spcBef>
              <a:spcAft>
                <a:spcPts val="0"/>
              </a:spcAft>
              <a:buSzPts val="1300"/>
              <a:buAutoNum type="arabicPeriod"/>
            </a:pPr>
            <a:r>
              <a:rPr lang="tr" sz="1300"/>
              <a:t>Is human expertise available?</a:t>
            </a:r>
            <a:endParaRPr sz="1300"/>
          </a:p>
          <a:p>
            <a:pPr indent="-311150" lvl="0" marL="457200" rtl="0" algn="l">
              <a:lnSpc>
                <a:spcPct val="150000"/>
              </a:lnSpc>
              <a:spcBef>
                <a:spcPts val="0"/>
              </a:spcBef>
              <a:spcAft>
                <a:spcPts val="0"/>
              </a:spcAft>
              <a:buSzPts val="1300"/>
              <a:buAutoNum type="arabicPeriod"/>
            </a:pPr>
            <a:r>
              <a:rPr lang="tr" sz="1300"/>
              <a:t>How do you fix the problem manually?</a:t>
            </a:r>
            <a:endParaRPr sz="1300"/>
          </a:p>
          <a:p>
            <a:pPr indent="-311150" lvl="0" marL="457200" rtl="0" algn="l">
              <a:lnSpc>
                <a:spcPct val="150000"/>
              </a:lnSpc>
              <a:spcBef>
                <a:spcPts val="0"/>
              </a:spcBef>
              <a:spcAft>
                <a:spcPts val="0"/>
              </a:spcAft>
              <a:buSzPts val="1300"/>
              <a:buAutoNum type="arabicPeriod"/>
            </a:pPr>
            <a:r>
              <a:rPr lang="tr" sz="1300"/>
              <a:t>List the assumptions you (or others) have made so far</a:t>
            </a:r>
            <a:endParaRPr sz="1300"/>
          </a:p>
        </p:txBody>
      </p:sp>
      <p:pic>
        <p:nvPicPr>
          <p:cNvPr id="192" name="Google Shape;192;p33"/>
          <p:cNvPicPr preferRelativeResize="0"/>
          <p:nvPr/>
        </p:nvPicPr>
        <p:blipFill>
          <a:blip r:embed="rId3">
            <a:alphaModFix/>
          </a:blip>
          <a:stretch>
            <a:fillRect/>
          </a:stretch>
        </p:blipFill>
        <p:spPr>
          <a:xfrm>
            <a:off x="5304650" y="1706527"/>
            <a:ext cx="3476325" cy="2308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Collect Data</a:t>
            </a:r>
            <a:endParaRPr/>
          </a:p>
        </p:txBody>
      </p:sp>
      <p:sp>
        <p:nvSpPr>
          <p:cNvPr id="198" name="Google Shape;198;p34"/>
          <p:cNvSpPr txBox="1"/>
          <p:nvPr>
            <p:ph idx="1" type="body"/>
          </p:nvPr>
        </p:nvSpPr>
        <p:spPr>
          <a:xfrm>
            <a:off x="311700" y="1152475"/>
            <a:ext cx="62652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tr" sz="1300"/>
              <a:t>Prepare a Working Environment</a:t>
            </a:r>
            <a:endParaRPr b="1" sz="1300"/>
          </a:p>
          <a:p>
            <a:pPr indent="0" lvl="0" marL="0" rtl="0" algn="l">
              <a:lnSpc>
                <a:spcPct val="115000"/>
              </a:lnSpc>
              <a:spcBef>
                <a:spcPts val="1200"/>
              </a:spcBef>
              <a:spcAft>
                <a:spcPts val="0"/>
              </a:spcAft>
              <a:buNone/>
            </a:pPr>
            <a:r>
              <a:rPr lang="tr" sz="1300"/>
              <a:t>Data should be stored neatly and appropriately in machine learning projects. In particular, the raw data should not be damaged and their structures should not be damaged. The data to be used and </a:t>
            </a:r>
            <a:r>
              <a:rPr lang="tr" sz="1300"/>
              <a:t>pre processed</a:t>
            </a:r>
            <a:r>
              <a:rPr lang="tr" sz="1300"/>
              <a:t> in the model should be stored and the data sent to the model should be stored. Therefore, appropriate databases should be established or folder hierarchies should be provided.</a:t>
            </a:r>
            <a:endParaRPr sz="1300"/>
          </a:p>
          <a:p>
            <a:pPr indent="0" lvl="0" marL="0" rtl="0" algn="l">
              <a:lnSpc>
                <a:spcPct val="115000"/>
              </a:lnSpc>
              <a:spcBef>
                <a:spcPts val="1200"/>
              </a:spcBef>
              <a:spcAft>
                <a:spcPts val="0"/>
              </a:spcAft>
              <a:buNone/>
            </a:pPr>
            <a:r>
              <a:rPr b="1" lang="tr" sz="1300"/>
              <a:t>Get the Data</a:t>
            </a:r>
            <a:endParaRPr b="1" sz="1300"/>
          </a:p>
          <a:p>
            <a:pPr indent="0" lvl="0" marL="0" rtl="0" algn="l">
              <a:lnSpc>
                <a:spcPct val="115000"/>
              </a:lnSpc>
              <a:spcBef>
                <a:spcPts val="1200"/>
              </a:spcBef>
              <a:spcAft>
                <a:spcPts val="1200"/>
              </a:spcAft>
              <a:buNone/>
            </a:pPr>
            <a:r>
              <a:rPr lang="tr" sz="1300"/>
              <a:t>There are many sources that can obtain data, data sets obtained from the internet can be used during learning stages, working with real-world data sets is a bit more difficult, sometimes this data is not easy to obtain, but these data can be collected over the internet with software.</a:t>
            </a:r>
            <a:endParaRPr sz="1300"/>
          </a:p>
        </p:txBody>
      </p:sp>
      <p:pic>
        <p:nvPicPr>
          <p:cNvPr id="199" name="Google Shape;199;p34"/>
          <p:cNvPicPr preferRelativeResize="0"/>
          <p:nvPr/>
        </p:nvPicPr>
        <p:blipFill rotWithShape="1">
          <a:blip r:embed="rId3">
            <a:alphaModFix/>
          </a:blip>
          <a:srcRect b="0" l="46953" r="28568" t="0"/>
          <a:stretch/>
        </p:blipFill>
        <p:spPr>
          <a:xfrm>
            <a:off x="6818550" y="1244575"/>
            <a:ext cx="1791448" cy="1744025"/>
          </a:xfrm>
          <a:prstGeom prst="rect">
            <a:avLst/>
          </a:prstGeom>
          <a:noFill/>
          <a:ln>
            <a:noFill/>
          </a:ln>
        </p:spPr>
      </p:pic>
      <p:pic>
        <p:nvPicPr>
          <p:cNvPr id="200" name="Google Shape;200;p34"/>
          <p:cNvPicPr preferRelativeResize="0"/>
          <p:nvPr/>
        </p:nvPicPr>
        <p:blipFill rotWithShape="1">
          <a:blip r:embed="rId3">
            <a:alphaModFix/>
          </a:blip>
          <a:srcRect b="3079" l="74579" r="942" t="-3080"/>
          <a:stretch/>
        </p:blipFill>
        <p:spPr>
          <a:xfrm>
            <a:off x="6695000" y="2904275"/>
            <a:ext cx="1791448" cy="1744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Examine and Visualize Data</a:t>
            </a:r>
            <a:endParaRPr/>
          </a:p>
        </p:txBody>
      </p:sp>
      <p:sp>
        <p:nvSpPr>
          <p:cNvPr id="206" name="Google Shape;206;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a:t>Exploratory Data Analysis (EDA)</a:t>
            </a:r>
            <a:endParaRPr b="1"/>
          </a:p>
          <a:p>
            <a:pPr indent="0" lvl="0" marL="0" rtl="0" algn="l">
              <a:spcBef>
                <a:spcPts val="1200"/>
              </a:spcBef>
              <a:spcAft>
                <a:spcPts val="1200"/>
              </a:spcAft>
              <a:buNone/>
            </a:pPr>
            <a:r>
              <a:rPr lang="tr"/>
              <a:t>It is the work that allows us to quickly recognize the data, given to creating simple graphs (eg box charts, scatter plots) that help to draw a picture of a data set, along with summary statistics (mean, median, quantities, etc.).</a:t>
            </a:r>
            <a:endParaRPr/>
          </a:p>
        </p:txBody>
      </p:sp>
      <p:pic>
        <p:nvPicPr>
          <p:cNvPr id="207" name="Google Shape;207;p35"/>
          <p:cNvPicPr preferRelativeResize="0"/>
          <p:nvPr/>
        </p:nvPicPr>
        <p:blipFill>
          <a:blip r:embed="rId3">
            <a:alphaModFix/>
          </a:blip>
          <a:stretch>
            <a:fillRect/>
          </a:stretch>
        </p:blipFill>
        <p:spPr>
          <a:xfrm>
            <a:off x="4882875" y="2614014"/>
            <a:ext cx="3633426" cy="2022026"/>
          </a:xfrm>
          <a:prstGeom prst="rect">
            <a:avLst/>
          </a:prstGeom>
          <a:noFill/>
          <a:ln>
            <a:noFill/>
          </a:ln>
        </p:spPr>
      </p:pic>
      <p:pic>
        <p:nvPicPr>
          <p:cNvPr id="208" name="Google Shape;208;p35"/>
          <p:cNvPicPr preferRelativeResize="0"/>
          <p:nvPr/>
        </p:nvPicPr>
        <p:blipFill>
          <a:blip r:embed="rId4">
            <a:alphaModFix/>
          </a:blip>
          <a:stretch>
            <a:fillRect/>
          </a:stretch>
        </p:blipFill>
        <p:spPr>
          <a:xfrm>
            <a:off x="592675" y="2656287"/>
            <a:ext cx="3912301" cy="1937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Fitting the Data to the Model</a:t>
            </a:r>
            <a:endParaRPr/>
          </a:p>
        </p:txBody>
      </p:sp>
      <p:sp>
        <p:nvSpPr>
          <p:cNvPr id="214" name="Google Shape;214;p36"/>
          <p:cNvSpPr txBox="1"/>
          <p:nvPr>
            <p:ph idx="1" type="body"/>
          </p:nvPr>
        </p:nvSpPr>
        <p:spPr>
          <a:xfrm>
            <a:off x="311700" y="1152475"/>
            <a:ext cx="5468100" cy="3416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b="1" lang="tr" sz="1300"/>
              <a:t>Cleaning and Editing Data</a:t>
            </a:r>
            <a:endParaRPr b="1" sz="1300"/>
          </a:p>
          <a:p>
            <a:pPr indent="-311150" lvl="1" marL="914400" rtl="0" algn="l">
              <a:spcBef>
                <a:spcPts val="0"/>
              </a:spcBef>
              <a:spcAft>
                <a:spcPts val="0"/>
              </a:spcAft>
              <a:buSzPts val="1300"/>
              <a:buChar char="○"/>
            </a:pPr>
            <a:r>
              <a:rPr lang="tr" sz="1300"/>
              <a:t>Cleaning up Unnecessary or Non-Informational Data</a:t>
            </a:r>
            <a:endParaRPr sz="1300"/>
          </a:p>
          <a:p>
            <a:pPr indent="-311150" lvl="1" marL="914400" rtl="0" algn="l">
              <a:spcBef>
                <a:spcPts val="0"/>
              </a:spcBef>
              <a:spcAft>
                <a:spcPts val="0"/>
              </a:spcAft>
              <a:buSzPts val="1300"/>
              <a:buChar char="○"/>
            </a:pPr>
            <a:r>
              <a:rPr lang="tr" sz="1300"/>
              <a:t>Fixing wrong data</a:t>
            </a:r>
            <a:endParaRPr sz="1300"/>
          </a:p>
          <a:p>
            <a:pPr indent="-311150" lvl="1" marL="914400" rtl="0" algn="l">
              <a:spcBef>
                <a:spcPts val="0"/>
              </a:spcBef>
              <a:spcAft>
                <a:spcPts val="0"/>
              </a:spcAft>
              <a:buSzPts val="1300"/>
              <a:buChar char="○"/>
            </a:pPr>
            <a:r>
              <a:rPr lang="tr" sz="1300"/>
              <a:t>Combining data from different sources</a:t>
            </a:r>
            <a:endParaRPr sz="1300"/>
          </a:p>
          <a:p>
            <a:pPr indent="-311150" lvl="0" marL="457200" rtl="0" algn="l">
              <a:spcBef>
                <a:spcPts val="0"/>
              </a:spcBef>
              <a:spcAft>
                <a:spcPts val="0"/>
              </a:spcAft>
              <a:buSzPts val="1300"/>
              <a:buAutoNum type="arabicPeriod"/>
            </a:pPr>
            <a:r>
              <a:rPr b="1" lang="tr" sz="1300"/>
              <a:t>Determining Data Types</a:t>
            </a:r>
            <a:endParaRPr b="1" sz="1300"/>
          </a:p>
          <a:p>
            <a:pPr indent="-311150" lvl="1" marL="914400" rtl="0" algn="l">
              <a:spcBef>
                <a:spcPts val="0"/>
              </a:spcBef>
              <a:spcAft>
                <a:spcPts val="0"/>
              </a:spcAft>
              <a:buSzPts val="1300"/>
              <a:buChar char="○"/>
            </a:pPr>
            <a:r>
              <a:rPr lang="tr" sz="1300"/>
              <a:t>Date, Numeric, Text etc. checking data in formats</a:t>
            </a:r>
            <a:endParaRPr sz="1300"/>
          </a:p>
          <a:p>
            <a:pPr indent="-311150" lvl="1" marL="914400" rtl="0" algn="l">
              <a:spcBef>
                <a:spcPts val="0"/>
              </a:spcBef>
              <a:spcAft>
                <a:spcPts val="0"/>
              </a:spcAft>
              <a:buSzPts val="1300"/>
              <a:buChar char="○"/>
            </a:pPr>
            <a:r>
              <a:rPr lang="tr" sz="1300"/>
              <a:t>Performing appropriate data type conversions</a:t>
            </a:r>
            <a:endParaRPr sz="1300"/>
          </a:p>
          <a:p>
            <a:pPr indent="-311150" lvl="0" marL="457200" rtl="0" algn="l">
              <a:spcBef>
                <a:spcPts val="0"/>
              </a:spcBef>
              <a:spcAft>
                <a:spcPts val="0"/>
              </a:spcAft>
              <a:buSzPts val="1300"/>
              <a:buAutoNum type="arabicPeriod"/>
            </a:pPr>
            <a:r>
              <a:rPr b="1" lang="tr" sz="1300"/>
              <a:t>Data Size Reduction</a:t>
            </a:r>
            <a:endParaRPr b="1" sz="1300"/>
          </a:p>
          <a:p>
            <a:pPr indent="-311150" lvl="1" marL="914400" rtl="0" algn="l">
              <a:spcBef>
                <a:spcPts val="0"/>
              </a:spcBef>
              <a:spcAft>
                <a:spcPts val="0"/>
              </a:spcAft>
              <a:buSzPts val="1300"/>
              <a:buChar char="○"/>
            </a:pPr>
            <a:r>
              <a:rPr lang="tr" sz="1300"/>
              <a:t>PCA</a:t>
            </a:r>
            <a:endParaRPr sz="1300"/>
          </a:p>
          <a:p>
            <a:pPr indent="-311150" lvl="1" marL="914400" rtl="0" algn="l">
              <a:spcBef>
                <a:spcPts val="0"/>
              </a:spcBef>
              <a:spcAft>
                <a:spcPts val="0"/>
              </a:spcAft>
              <a:buSzPts val="1300"/>
              <a:buChar char="○"/>
            </a:pPr>
            <a:r>
              <a:rPr lang="tr" sz="1300"/>
              <a:t>Elimination of redundant columns and correlation analysis</a:t>
            </a:r>
            <a:endParaRPr sz="1300"/>
          </a:p>
          <a:p>
            <a:pPr indent="-311150" lvl="0" marL="457200" rtl="0" algn="l">
              <a:spcBef>
                <a:spcPts val="0"/>
              </a:spcBef>
              <a:spcAft>
                <a:spcPts val="0"/>
              </a:spcAft>
              <a:buSzPts val="1300"/>
              <a:buAutoNum type="arabicPeriod"/>
            </a:pPr>
            <a:r>
              <a:rPr b="1" lang="tr" sz="1300"/>
              <a:t>Examination of data distributions and regularization</a:t>
            </a:r>
            <a:endParaRPr b="1" sz="1300"/>
          </a:p>
          <a:p>
            <a:pPr indent="-311150" lvl="1" marL="914400" rtl="0" algn="l">
              <a:spcBef>
                <a:spcPts val="0"/>
              </a:spcBef>
              <a:spcAft>
                <a:spcPts val="0"/>
              </a:spcAft>
              <a:buSzPts val="1300"/>
              <a:buChar char="○"/>
            </a:pPr>
            <a:r>
              <a:rPr lang="tr" sz="1300"/>
              <a:t>Min-max Scaling</a:t>
            </a:r>
            <a:endParaRPr sz="1300"/>
          </a:p>
          <a:p>
            <a:pPr indent="-311150" lvl="1" marL="914400" rtl="0" algn="l">
              <a:spcBef>
                <a:spcPts val="0"/>
              </a:spcBef>
              <a:spcAft>
                <a:spcPts val="0"/>
              </a:spcAft>
              <a:buSzPts val="1300"/>
              <a:buChar char="○"/>
            </a:pPr>
            <a:r>
              <a:rPr lang="tr" sz="1300"/>
              <a:t>Standardization</a:t>
            </a:r>
            <a:endParaRPr sz="1300"/>
          </a:p>
        </p:txBody>
      </p:sp>
      <p:pic>
        <p:nvPicPr>
          <p:cNvPr id="215" name="Google Shape;215;p36"/>
          <p:cNvPicPr preferRelativeResize="0"/>
          <p:nvPr/>
        </p:nvPicPr>
        <p:blipFill>
          <a:blip r:embed="rId3">
            <a:alphaModFix/>
          </a:blip>
          <a:stretch>
            <a:fillRect/>
          </a:stretch>
        </p:blipFill>
        <p:spPr>
          <a:xfrm>
            <a:off x="6015887" y="2805275"/>
            <a:ext cx="2265975" cy="1871425"/>
          </a:xfrm>
          <a:prstGeom prst="rect">
            <a:avLst/>
          </a:prstGeom>
          <a:noFill/>
          <a:ln>
            <a:noFill/>
          </a:ln>
        </p:spPr>
      </p:pic>
      <p:pic>
        <p:nvPicPr>
          <p:cNvPr id="216" name="Google Shape;216;p36"/>
          <p:cNvPicPr preferRelativeResize="0"/>
          <p:nvPr/>
        </p:nvPicPr>
        <p:blipFill>
          <a:blip r:embed="rId4">
            <a:alphaModFix/>
          </a:blip>
          <a:stretch>
            <a:fillRect/>
          </a:stretch>
        </p:blipFill>
        <p:spPr>
          <a:xfrm>
            <a:off x="6032700" y="1017725"/>
            <a:ext cx="2232350" cy="16235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Model selection and training of the model</a:t>
            </a:r>
            <a:endParaRPr/>
          </a:p>
        </p:txBody>
      </p:sp>
      <p:pic>
        <p:nvPicPr>
          <p:cNvPr id="222" name="Google Shape;222;p37"/>
          <p:cNvPicPr preferRelativeResize="0"/>
          <p:nvPr/>
        </p:nvPicPr>
        <p:blipFill>
          <a:blip r:embed="rId3">
            <a:alphaModFix/>
          </a:blip>
          <a:stretch>
            <a:fillRect/>
          </a:stretch>
        </p:blipFill>
        <p:spPr>
          <a:xfrm>
            <a:off x="1245975" y="1671050"/>
            <a:ext cx="6652050" cy="2535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Success Performances: Classification Metrics</a:t>
            </a:r>
            <a:endParaRPr/>
          </a:p>
        </p:txBody>
      </p:sp>
      <p:sp>
        <p:nvSpPr>
          <p:cNvPr id="228" name="Google Shape;228;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a:t>Complexity Matrix</a:t>
            </a:r>
            <a:endParaRPr/>
          </a:p>
        </p:txBody>
      </p:sp>
      <p:pic>
        <p:nvPicPr>
          <p:cNvPr id="229" name="Google Shape;229;p38"/>
          <p:cNvPicPr preferRelativeResize="0"/>
          <p:nvPr/>
        </p:nvPicPr>
        <p:blipFill>
          <a:blip r:embed="rId3">
            <a:alphaModFix/>
          </a:blip>
          <a:stretch>
            <a:fillRect/>
          </a:stretch>
        </p:blipFill>
        <p:spPr>
          <a:xfrm>
            <a:off x="463346" y="2053271"/>
            <a:ext cx="3965800" cy="1614800"/>
          </a:xfrm>
          <a:prstGeom prst="rect">
            <a:avLst/>
          </a:prstGeom>
          <a:noFill/>
          <a:ln>
            <a:noFill/>
          </a:ln>
        </p:spPr>
      </p:pic>
      <p:pic>
        <p:nvPicPr>
          <p:cNvPr id="230" name="Google Shape;230;p38"/>
          <p:cNvPicPr preferRelativeResize="0"/>
          <p:nvPr/>
        </p:nvPicPr>
        <p:blipFill>
          <a:blip r:embed="rId4">
            <a:alphaModFix/>
          </a:blip>
          <a:stretch>
            <a:fillRect/>
          </a:stretch>
        </p:blipFill>
        <p:spPr>
          <a:xfrm>
            <a:off x="4571999" y="1899091"/>
            <a:ext cx="3965799" cy="192315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Success Performances: Regression Metrics</a:t>
            </a:r>
            <a:endParaRPr/>
          </a:p>
        </p:txBody>
      </p:sp>
      <p:pic>
        <p:nvPicPr>
          <p:cNvPr id="236" name="Google Shape;236;p39"/>
          <p:cNvPicPr preferRelativeResize="0"/>
          <p:nvPr/>
        </p:nvPicPr>
        <p:blipFill>
          <a:blip r:embed="rId3">
            <a:alphaModFix/>
          </a:blip>
          <a:stretch>
            <a:fillRect/>
          </a:stretch>
        </p:blipFill>
        <p:spPr>
          <a:xfrm>
            <a:off x="2023825" y="1152475"/>
            <a:ext cx="5096341" cy="3416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Optimizing the model</a:t>
            </a:r>
            <a:endParaRPr/>
          </a:p>
        </p:txBody>
      </p:sp>
      <p:sp>
        <p:nvSpPr>
          <p:cNvPr id="242" name="Google Shape;242;p40"/>
          <p:cNvSpPr txBox="1"/>
          <p:nvPr>
            <p:ph idx="1" type="body"/>
          </p:nvPr>
        </p:nvSpPr>
        <p:spPr>
          <a:xfrm>
            <a:off x="311700" y="1152475"/>
            <a:ext cx="5194800" cy="34164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tr"/>
              <a:t>Fine tune hyperparameters using cross validation</a:t>
            </a:r>
            <a:endParaRPr/>
          </a:p>
          <a:p>
            <a:pPr indent="-317500" lvl="0" marL="457200" rtl="0" algn="l">
              <a:lnSpc>
                <a:spcPct val="150000"/>
              </a:lnSpc>
              <a:spcBef>
                <a:spcPts val="0"/>
              </a:spcBef>
              <a:spcAft>
                <a:spcPts val="0"/>
              </a:spcAft>
              <a:buSzPts val="1400"/>
              <a:buChar char="●"/>
            </a:pPr>
            <a:r>
              <a:rPr lang="tr"/>
              <a:t>Perform hyperparameter searches, gridsearch etc.</a:t>
            </a:r>
            <a:endParaRPr/>
          </a:p>
          <a:p>
            <a:pPr indent="-317500" lvl="0" marL="457200" rtl="0" algn="l">
              <a:lnSpc>
                <a:spcPct val="150000"/>
              </a:lnSpc>
              <a:spcBef>
                <a:spcPts val="0"/>
              </a:spcBef>
              <a:spcAft>
                <a:spcPts val="0"/>
              </a:spcAft>
              <a:buSzPts val="1400"/>
              <a:buChar char="●"/>
            </a:pPr>
            <a:r>
              <a:rPr lang="tr"/>
              <a:t>Try Ensemble methods. Combining your best models often performs better than running them individually</a:t>
            </a:r>
            <a:endParaRPr/>
          </a:p>
          <a:p>
            <a:pPr indent="-317500" lvl="0" marL="457200" rtl="0" algn="l">
              <a:lnSpc>
                <a:spcPct val="150000"/>
              </a:lnSpc>
              <a:spcBef>
                <a:spcPts val="0"/>
              </a:spcBef>
              <a:spcAft>
                <a:spcPts val="0"/>
              </a:spcAft>
              <a:buSzPts val="1400"/>
              <a:buChar char="●"/>
            </a:pPr>
            <a:r>
              <a:rPr lang="tr"/>
              <a:t>You'll want to use as much data as possible for this step, especially as you move towards the end of the tweak.</a:t>
            </a:r>
            <a:endParaRPr/>
          </a:p>
          <a:p>
            <a:pPr indent="-317500" lvl="0" marL="457200" rtl="0" algn="l">
              <a:lnSpc>
                <a:spcPct val="150000"/>
              </a:lnSpc>
              <a:spcBef>
                <a:spcPts val="0"/>
              </a:spcBef>
              <a:spcAft>
                <a:spcPts val="0"/>
              </a:spcAft>
              <a:buSzPts val="1400"/>
              <a:buChar char="●"/>
            </a:pPr>
            <a:r>
              <a:rPr lang="tr"/>
              <a:t>Once you are sure of your final model, measure its performance on the test set to estimate its generalization error.</a:t>
            </a:r>
            <a:endParaRPr/>
          </a:p>
        </p:txBody>
      </p:sp>
      <p:pic>
        <p:nvPicPr>
          <p:cNvPr id="243" name="Google Shape;243;p40"/>
          <p:cNvPicPr preferRelativeResize="0"/>
          <p:nvPr/>
        </p:nvPicPr>
        <p:blipFill rotWithShape="1">
          <a:blip r:embed="rId3">
            <a:alphaModFix/>
          </a:blip>
          <a:srcRect b="11309" l="9110" r="9476" t="18877"/>
          <a:stretch/>
        </p:blipFill>
        <p:spPr>
          <a:xfrm>
            <a:off x="5506500" y="1719776"/>
            <a:ext cx="3325800" cy="2281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Integrating the model into the system</a:t>
            </a:r>
            <a:r>
              <a:rPr lang="tr"/>
              <a:t>(Deployment)</a:t>
            </a:r>
            <a:endParaRPr/>
          </a:p>
        </p:txBody>
      </p:sp>
      <p:sp>
        <p:nvSpPr>
          <p:cNvPr id="249" name="Google Shape;249;p41"/>
          <p:cNvSpPr txBox="1"/>
          <p:nvPr>
            <p:ph idx="1" type="body"/>
          </p:nvPr>
        </p:nvSpPr>
        <p:spPr>
          <a:xfrm>
            <a:off x="311700" y="1152475"/>
            <a:ext cx="5237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ML Deployment is the integration of a data-driven machine learning model into an existing production environment.</a:t>
            </a:r>
            <a:endParaRPr/>
          </a:p>
          <a:p>
            <a:pPr indent="0" lvl="0" marL="0" rtl="0" algn="l">
              <a:spcBef>
                <a:spcPts val="1200"/>
              </a:spcBef>
              <a:spcAft>
                <a:spcPts val="0"/>
              </a:spcAft>
              <a:buNone/>
            </a:pPr>
            <a:r>
              <a:rPr lang="tr"/>
              <a:t>The machine learning project developed in the test environment is made ready to work on platforms such as web services (SaaS, PaaS) in order to serve the end user.</a:t>
            </a:r>
            <a:endParaRPr/>
          </a:p>
          <a:p>
            <a:pPr indent="-317500" lvl="0" marL="457200" rtl="0" algn="l">
              <a:spcBef>
                <a:spcPts val="1200"/>
              </a:spcBef>
              <a:spcAft>
                <a:spcPts val="0"/>
              </a:spcAft>
              <a:buSzPts val="1400"/>
              <a:buChar char="●"/>
            </a:pPr>
            <a:r>
              <a:rPr b="1" lang="tr"/>
              <a:t>Streamlit,</a:t>
            </a:r>
            <a:r>
              <a:rPr lang="tr"/>
              <a:t> HTML or CSS etc. It is an open source python library that helps you create interactive web applications without knowledge of it.</a:t>
            </a:r>
            <a:endParaRPr/>
          </a:p>
          <a:p>
            <a:pPr indent="-317500" lvl="0" marL="457200" rtl="0" algn="l">
              <a:spcBef>
                <a:spcPts val="0"/>
              </a:spcBef>
              <a:spcAft>
                <a:spcPts val="0"/>
              </a:spcAft>
              <a:buSzPts val="1400"/>
              <a:buChar char="●"/>
            </a:pPr>
            <a:r>
              <a:rPr b="1" lang="tr"/>
              <a:t>Docker </a:t>
            </a:r>
            <a:r>
              <a:rPr lang="tr"/>
              <a:t>is by far one of the most popular ways for developers to containerize their code.</a:t>
            </a:r>
            <a:endParaRPr/>
          </a:p>
          <a:p>
            <a:pPr indent="-317500" lvl="0" marL="457200" rtl="0" algn="l">
              <a:spcBef>
                <a:spcPts val="0"/>
              </a:spcBef>
              <a:spcAft>
                <a:spcPts val="0"/>
              </a:spcAft>
              <a:buSzPts val="1400"/>
              <a:buChar char="●"/>
            </a:pPr>
            <a:r>
              <a:rPr b="1" lang="tr"/>
              <a:t>Heroku </a:t>
            </a:r>
            <a:r>
              <a:rPr lang="tr"/>
              <a:t>is a cloud computing application infrastructure service provider (PaaS)</a:t>
            </a:r>
            <a:endParaRPr/>
          </a:p>
        </p:txBody>
      </p:sp>
      <p:pic>
        <p:nvPicPr>
          <p:cNvPr id="250" name="Google Shape;250;p41"/>
          <p:cNvPicPr preferRelativeResize="0"/>
          <p:nvPr/>
        </p:nvPicPr>
        <p:blipFill>
          <a:blip r:embed="rId3">
            <a:alphaModFix/>
          </a:blip>
          <a:stretch>
            <a:fillRect/>
          </a:stretch>
        </p:blipFill>
        <p:spPr>
          <a:xfrm>
            <a:off x="6007425" y="717900"/>
            <a:ext cx="2677376" cy="1601275"/>
          </a:xfrm>
          <a:prstGeom prst="rect">
            <a:avLst/>
          </a:prstGeom>
          <a:noFill/>
          <a:ln>
            <a:noFill/>
          </a:ln>
        </p:spPr>
      </p:pic>
      <p:pic>
        <p:nvPicPr>
          <p:cNvPr id="251" name="Google Shape;251;p41"/>
          <p:cNvPicPr preferRelativeResize="0"/>
          <p:nvPr/>
        </p:nvPicPr>
        <p:blipFill>
          <a:blip r:embed="rId4">
            <a:alphaModFix/>
          </a:blip>
          <a:stretch>
            <a:fillRect/>
          </a:stretch>
        </p:blipFill>
        <p:spPr>
          <a:xfrm>
            <a:off x="5790211" y="3253400"/>
            <a:ext cx="3111814" cy="1315450"/>
          </a:xfrm>
          <a:prstGeom prst="rect">
            <a:avLst/>
          </a:prstGeom>
          <a:noFill/>
          <a:ln>
            <a:noFill/>
          </a:ln>
        </p:spPr>
      </p:pic>
      <p:pic>
        <p:nvPicPr>
          <p:cNvPr id="252" name="Google Shape;252;p41"/>
          <p:cNvPicPr preferRelativeResize="0"/>
          <p:nvPr/>
        </p:nvPicPr>
        <p:blipFill>
          <a:blip r:embed="rId5">
            <a:alphaModFix/>
          </a:blip>
          <a:stretch>
            <a:fillRect/>
          </a:stretch>
        </p:blipFill>
        <p:spPr>
          <a:xfrm>
            <a:off x="5881102" y="2409685"/>
            <a:ext cx="2930025" cy="75321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r"/>
              <a:t>Machine Learning Terminologies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What You Will Learn In This Course</a:t>
            </a:r>
            <a:endParaRPr/>
          </a:p>
        </p:txBody>
      </p:sp>
      <p:sp>
        <p:nvSpPr>
          <p:cNvPr id="75" name="Google Shape;75;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SzPts val="1400"/>
              <a:buAutoNum type="arabicPeriod"/>
            </a:pPr>
            <a:r>
              <a:rPr lang="tr"/>
              <a:t>What is Machine Learning?</a:t>
            </a:r>
            <a:endParaRPr/>
          </a:p>
          <a:p>
            <a:pPr indent="-317500" lvl="0" marL="457200" rtl="0" algn="l">
              <a:lnSpc>
                <a:spcPct val="150000"/>
              </a:lnSpc>
              <a:spcBef>
                <a:spcPts val="0"/>
              </a:spcBef>
              <a:spcAft>
                <a:spcPts val="0"/>
              </a:spcAft>
              <a:buSzPts val="1400"/>
              <a:buAutoNum type="arabicPeriod"/>
            </a:pPr>
            <a:r>
              <a:rPr lang="tr"/>
              <a:t>What innovations has Machine Learning brought to our lives?</a:t>
            </a:r>
            <a:endParaRPr/>
          </a:p>
          <a:p>
            <a:pPr indent="-317500" lvl="0" marL="457200" rtl="0" algn="l">
              <a:lnSpc>
                <a:spcPct val="150000"/>
              </a:lnSpc>
              <a:spcBef>
                <a:spcPts val="0"/>
              </a:spcBef>
              <a:spcAft>
                <a:spcPts val="0"/>
              </a:spcAft>
              <a:buSzPts val="1400"/>
              <a:buAutoNum type="arabicPeriod"/>
            </a:pPr>
            <a:r>
              <a:rPr lang="tr"/>
              <a:t>What are the requirements and additional capabilities for Machine Learning?</a:t>
            </a:r>
            <a:endParaRPr/>
          </a:p>
          <a:p>
            <a:pPr indent="-317500" lvl="0" marL="457200" rtl="0" algn="l">
              <a:lnSpc>
                <a:spcPct val="150000"/>
              </a:lnSpc>
              <a:spcBef>
                <a:spcPts val="0"/>
              </a:spcBef>
              <a:spcAft>
                <a:spcPts val="0"/>
              </a:spcAft>
              <a:buSzPts val="1400"/>
              <a:buAutoNum type="arabicPeriod"/>
            </a:pPr>
            <a:r>
              <a:rPr lang="tr"/>
              <a:t>What is Data Science?</a:t>
            </a:r>
            <a:endParaRPr/>
          </a:p>
          <a:p>
            <a:pPr indent="-317500" lvl="0" marL="457200" rtl="0" algn="l">
              <a:lnSpc>
                <a:spcPct val="150000"/>
              </a:lnSpc>
              <a:spcBef>
                <a:spcPts val="0"/>
              </a:spcBef>
              <a:spcAft>
                <a:spcPts val="0"/>
              </a:spcAft>
              <a:buSzPts val="1400"/>
              <a:buAutoNum type="arabicPeriod"/>
            </a:pPr>
            <a:r>
              <a:rPr lang="tr"/>
              <a:t>What is data cleaning, provisioning and attribute engineering?</a:t>
            </a:r>
            <a:endParaRPr/>
          </a:p>
          <a:p>
            <a:pPr indent="-317500" lvl="0" marL="457200" rtl="0" algn="l">
              <a:lnSpc>
                <a:spcPct val="150000"/>
              </a:lnSpc>
              <a:spcBef>
                <a:spcPts val="0"/>
              </a:spcBef>
              <a:spcAft>
                <a:spcPts val="0"/>
              </a:spcAft>
              <a:buSzPts val="1400"/>
              <a:buAutoNum type="arabicPeriod"/>
            </a:pPr>
            <a:r>
              <a:rPr lang="tr"/>
              <a:t>What are the steps of a Machine Learning project?</a:t>
            </a:r>
            <a:endParaRPr/>
          </a:p>
          <a:p>
            <a:pPr indent="-317500" lvl="0" marL="457200" rtl="0" algn="l">
              <a:lnSpc>
                <a:spcPct val="150000"/>
              </a:lnSpc>
              <a:spcBef>
                <a:spcPts val="0"/>
              </a:spcBef>
              <a:spcAft>
                <a:spcPts val="0"/>
              </a:spcAft>
              <a:buSzPts val="1400"/>
              <a:buAutoNum type="arabicPeriod"/>
            </a:pPr>
            <a:r>
              <a:rPr lang="tr"/>
              <a:t>What are the tools used in Machine Learning?</a:t>
            </a:r>
            <a:endParaRPr/>
          </a:p>
          <a:p>
            <a:pPr indent="-317500" lvl="0" marL="457200" rtl="0" algn="l">
              <a:lnSpc>
                <a:spcPct val="150000"/>
              </a:lnSpc>
              <a:spcBef>
                <a:spcPts val="0"/>
              </a:spcBef>
              <a:spcAft>
                <a:spcPts val="0"/>
              </a:spcAft>
              <a:buSzPts val="1400"/>
              <a:buAutoNum type="arabicPeriod"/>
            </a:pPr>
            <a:r>
              <a:rPr lang="tr"/>
              <a:t>What are useful resources for Machine Learning?</a:t>
            </a:r>
            <a:endParaRPr/>
          </a:p>
          <a:p>
            <a:pPr indent="-317500" lvl="0" marL="457200" rtl="0" algn="l">
              <a:lnSpc>
                <a:spcPct val="150000"/>
              </a:lnSpc>
              <a:spcBef>
                <a:spcPts val="0"/>
              </a:spcBef>
              <a:spcAft>
                <a:spcPts val="0"/>
              </a:spcAft>
              <a:buSzPts val="1400"/>
              <a:buAutoNum type="arabicPeriod"/>
            </a:pPr>
            <a:r>
              <a:rPr lang="tr"/>
              <a:t>Hands-on Training: What does a machine learning project look like?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Cross Validation</a:t>
            </a:r>
            <a:endParaRPr/>
          </a:p>
        </p:txBody>
      </p:sp>
      <p:sp>
        <p:nvSpPr>
          <p:cNvPr id="263" name="Google Shape;263;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a:t>Cross validation, also called CV, is a method used to select a model that does not rely heavily on the initial training set.</a:t>
            </a:r>
            <a:endParaRPr/>
          </a:p>
        </p:txBody>
      </p:sp>
      <p:pic>
        <p:nvPicPr>
          <p:cNvPr id="264" name="Google Shape;264;p43"/>
          <p:cNvPicPr preferRelativeResize="0"/>
          <p:nvPr/>
        </p:nvPicPr>
        <p:blipFill>
          <a:blip r:embed="rId3">
            <a:alphaModFix/>
          </a:blip>
          <a:stretch>
            <a:fillRect/>
          </a:stretch>
        </p:blipFill>
        <p:spPr>
          <a:xfrm>
            <a:off x="509213" y="2052774"/>
            <a:ext cx="8125576" cy="21583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Bias - Variance Tradeoff</a:t>
            </a:r>
            <a:endParaRPr/>
          </a:p>
        </p:txBody>
      </p:sp>
      <p:sp>
        <p:nvSpPr>
          <p:cNvPr id="270" name="Google Shape;270;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tr"/>
              <a:t>Bias: </a:t>
            </a:r>
            <a:r>
              <a:rPr lang="tr"/>
              <a:t>The bias of a model is the difference between the expected prediction and the correct model we are trying to predict for the given data points.</a:t>
            </a:r>
            <a:endParaRPr/>
          </a:p>
          <a:p>
            <a:pPr indent="0" lvl="0" marL="0" rtl="0" algn="l">
              <a:spcBef>
                <a:spcPts val="1200"/>
              </a:spcBef>
              <a:spcAft>
                <a:spcPts val="0"/>
              </a:spcAft>
              <a:buClr>
                <a:schemeClr val="dk1"/>
              </a:buClr>
              <a:buSzPts val="1100"/>
              <a:buFont typeface="Arial"/>
              <a:buNone/>
            </a:pPr>
            <a:r>
              <a:rPr b="1" lang="tr"/>
              <a:t>Varyans: </a:t>
            </a:r>
            <a:r>
              <a:rPr lang="tr"/>
              <a:t>The variance of a model is the variability of the model estimate for given data points.</a:t>
            </a:r>
            <a:endParaRPr/>
          </a:p>
          <a:p>
            <a:pPr indent="0" lvl="0" marL="0" rtl="0" algn="l">
              <a:spcBef>
                <a:spcPts val="1200"/>
              </a:spcBef>
              <a:spcAft>
                <a:spcPts val="0"/>
              </a:spcAft>
              <a:buClr>
                <a:schemeClr val="dk1"/>
              </a:buClr>
              <a:buSzPts val="1100"/>
              <a:buFont typeface="Arial"/>
              <a:buNone/>
            </a:pPr>
            <a:r>
              <a:rPr b="1" lang="tr"/>
              <a:t>Deviation/variance Tradeoff: </a:t>
            </a:r>
            <a:r>
              <a:rPr lang="tr"/>
              <a:t>The simpler the model, the higher the bias, and the more complex the model, the higher the variance.</a:t>
            </a:r>
            <a:endParaRPr/>
          </a:p>
          <a:p>
            <a:pPr indent="0" lvl="0" marL="0" rtl="0" algn="l">
              <a:spcBef>
                <a:spcPts val="1200"/>
              </a:spcBef>
              <a:spcAft>
                <a:spcPts val="1200"/>
              </a:spcAft>
              <a:buNone/>
            </a:pPr>
            <a:r>
              <a:t/>
            </a:r>
            <a:endParaRPr b="1"/>
          </a:p>
        </p:txBody>
      </p:sp>
      <p:graphicFrame>
        <p:nvGraphicFramePr>
          <p:cNvPr id="271" name="Google Shape;271;p44"/>
          <p:cNvGraphicFramePr/>
          <p:nvPr/>
        </p:nvGraphicFramePr>
        <p:xfrm>
          <a:off x="421200" y="3078455"/>
          <a:ext cx="3000000" cy="3000000"/>
        </p:xfrm>
        <a:graphic>
          <a:graphicData uri="http://schemas.openxmlformats.org/drawingml/2006/table">
            <a:tbl>
              <a:tblPr>
                <a:noFill/>
                <a:tableStyleId>{706ADFDD-B6A5-4D5B-80E1-782F1A60D2F7}</a:tableStyleId>
              </a:tblPr>
              <a:tblGrid>
                <a:gridCol w="1018375"/>
                <a:gridCol w="2315250"/>
                <a:gridCol w="2220025"/>
                <a:gridCol w="2857450"/>
              </a:tblGrid>
              <a:tr h="440425">
                <a:tc>
                  <a:txBody>
                    <a:bodyPr/>
                    <a:lstStyle/>
                    <a:p>
                      <a:pPr indent="0" lvl="0" marL="0" rtl="0" algn="l">
                        <a:spcBef>
                          <a:spcPts val="0"/>
                        </a:spcBef>
                        <a:spcAft>
                          <a:spcPts val="0"/>
                        </a:spcAft>
                        <a:buNone/>
                      </a:pPr>
                      <a:r>
                        <a:t/>
                      </a:r>
                      <a:endParaRPr sz="1200"/>
                    </a:p>
                  </a:txBody>
                  <a:tcPr marT="91425" marB="91425" marR="91425" marL="91425">
                    <a:solidFill>
                      <a:srgbClr val="A4C2F4"/>
                    </a:solidFill>
                  </a:tcPr>
                </a:tc>
                <a:tc>
                  <a:txBody>
                    <a:bodyPr/>
                    <a:lstStyle/>
                    <a:p>
                      <a:pPr indent="0" lvl="0" marL="0" rtl="0" algn="ctr">
                        <a:spcBef>
                          <a:spcPts val="0"/>
                        </a:spcBef>
                        <a:spcAft>
                          <a:spcPts val="0"/>
                        </a:spcAft>
                        <a:buNone/>
                      </a:pPr>
                      <a:r>
                        <a:rPr b="1" lang="tr">
                          <a:solidFill>
                            <a:schemeClr val="lt1"/>
                          </a:solidFill>
                          <a:latin typeface="Century"/>
                          <a:ea typeface="Century"/>
                          <a:cs typeface="Century"/>
                          <a:sym typeface="Century"/>
                        </a:rPr>
                        <a:t>Underfitting</a:t>
                      </a:r>
                      <a:endParaRPr b="1">
                        <a:solidFill>
                          <a:schemeClr val="lt1"/>
                        </a:solidFill>
                        <a:latin typeface="Century"/>
                        <a:ea typeface="Century"/>
                        <a:cs typeface="Century"/>
                        <a:sym typeface="Century"/>
                      </a:endParaRPr>
                    </a:p>
                  </a:txBody>
                  <a:tcPr marT="91425" marB="91425" marR="91425" marL="91425">
                    <a:solidFill>
                      <a:srgbClr val="3C78D8"/>
                    </a:solidFill>
                  </a:tcPr>
                </a:tc>
                <a:tc>
                  <a:txBody>
                    <a:bodyPr/>
                    <a:lstStyle/>
                    <a:p>
                      <a:pPr indent="0" lvl="0" marL="0" rtl="0" algn="ctr">
                        <a:spcBef>
                          <a:spcPts val="0"/>
                        </a:spcBef>
                        <a:spcAft>
                          <a:spcPts val="0"/>
                        </a:spcAft>
                        <a:buNone/>
                      </a:pPr>
                      <a:r>
                        <a:rPr b="1" lang="tr">
                          <a:solidFill>
                            <a:schemeClr val="lt1"/>
                          </a:solidFill>
                          <a:latin typeface="Century"/>
                          <a:ea typeface="Century"/>
                          <a:cs typeface="Century"/>
                          <a:sym typeface="Century"/>
                        </a:rPr>
                        <a:t>Ideal</a:t>
                      </a:r>
                      <a:endParaRPr b="1">
                        <a:solidFill>
                          <a:schemeClr val="lt1"/>
                        </a:solidFill>
                        <a:latin typeface="Century"/>
                        <a:ea typeface="Century"/>
                        <a:cs typeface="Century"/>
                        <a:sym typeface="Century"/>
                      </a:endParaRPr>
                    </a:p>
                  </a:txBody>
                  <a:tcPr marT="91425" marB="91425" marR="91425" marL="91425">
                    <a:solidFill>
                      <a:srgbClr val="3C78D8"/>
                    </a:solidFill>
                  </a:tcPr>
                </a:tc>
                <a:tc>
                  <a:txBody>
                    <a:bodyPr/>
                    <a:lstStyle/>
                    <a:p>
                      <a:pPr indent="0" lvl="0" marL="0" rtl="0" algn="ctr">
                        <a:spcBef>
                          <a:spcPts val="0"/>
                        </a:spcBef>
                        <a:spcAft>
                          <a:spcPts val="0"/>
                        </a:spcAft>
                        <a:buNone/>
                      </a:pPr>
                      <a:r>
                        <a:rPr b="1" lang="tr">
                          <a:solidFill>
                            <a:schemeClr val="lt1"/>
                          </a:solidFill>
                          <a:latin typeface="Century"/>
                          <a:ea typeface="Century"/>
                          <a:cs typeface="Century"/>
                          <a:sym typeface="Century"/>
                        </a:rPr>
                        <a:t>Overfitting</a:t>
                      </a:r>
                      <a:endParaRPr b="1">
                        <a:solidFill>
                          <a:schemeClr val="lt1"/>
                        </a:solidFill>
                        <a:latin typeface="Century"/>
                        <a:ea typeface="Century"/>
                        <a:cs typeface="Century"/>
                        <a:sym typeface="Century"/>
                      </a:endParaRPr>
                    </a:p>
                  </a:txBody>
                  <a:tcPr marT="91425" marB="91425" marR="91425" marL="91425">
                    <a:solidFill>
                      <a:srgbClr val="3C78D8"/>
                    </a:solidFill>
                  </a:tcPr>
                </a:tc>
              </a:tr>
              <a:tr h="1050000">
                <a:tc>
                  <a:txBody>
                    <a:bodyPr/>
                    <a:lstStyle/>
                    <a:p>
                      <a:pPr indent="0" lvl="0" marL="0" rtl="0" algn="l">
                        <a:spcBef>
                          <a:spcPts val="0"/>
                        </a:spcBef>
                        <a:spcAft>
                          <a:spcPts val="0"/>
                        </a:spcAft>
                        <a:buNone/>
                      </a:pPr>
                      <a:r>
                        <a:rPr b="1" lang="tr" sz="1200">
                          <a:latin typeface="Century"/>
                          <a:ea typeface="Century"/>
                          <a:cs typeface="Century"/>
                          <a:sym typeface="Century"/>
                        </a:rPr>
                        <a:t>Symptoms</a:t>
                      </a:r>
                      <a:endParaRPr b="1" sz="1200">
                        <a:latin typeface="Century"/>
                        <a:ea typeface="Century"/>
                        <a:cs typeface="Century"/>
                        <a:sym typeface="Century"/>
                      </a:endParaRPr>
                    </a:p>
                  </a:txBody>
                  <a:tcPr marT="91425" marB="91425" marR="91425" marL="91425"/>
                </a:tc>
                <a:tc>
                  <a:txBody>
                    <a:bodyPr/>
                    <a:lstStyle/>
                    <a:p>
                      <a:pPr indent="-304800" lvl="0" marL="457200" rtl="0" algn="l">
                        <a:spcBef>
                          <a:spcPts val="0"/>
                        </a:spcBef>
                        <a:spcAft>
                          <a:spcPts val="0"/>
                        </a:spcAft>
                        <a:buSzPts val="1200"/>
                        <a:buFont typeface="Century"/>
                        <a:buChar char="●"/>
                      </a:pPr>
                      <a:r>
                        <a:rPr lang="tr" sz="1200">
                          <a:latin typeface="Century"/>
                          <a:ea typeface="Century"/>
                          <a:cs typeface="Century"/>
                          <a:sym typeface="Century"/>
                        </a:rPr>
                        <a:t>Higher training error</a:t>
                      </a:r>
                      <a:endParaRPr sz="1200">
                        <a:latin typeface="Century"/>
                        <a:ea typeface="Century"/>
                        <a:cs typeface="Century"/>
                        <a:sym typeface="Century"/>
                      </a:endParaRPr>
                    </a:p>
                    <a:p>
                      <a:pPr indent="-304800" lvl="0" marL="457200" rtl="0" algn="l">
                        <a:spcBef>
                          <a:spcPts val="0"/>
                        </a:spcBef>
                        <a:spcAft>
                          <a:spcPts val="0"/>
                        </a:spcAft>
                        <a:buSzPts val="1200"/>
                        <a:buFont typeface="Century"/>
                        <a:buChar char="●"/>
                      </a:pPr>
                      <a:r>
                        <a:rPr lang="tr" sz="1200">
                          <a:latin typeface="Century"/>
                          <a:ea typeface="Century"/>
                          <a:cs typeface="Century"/>
                          <a:sym typeface="Century"/>
                        </a:rPr>
                        <a:t>Training error close to test error</a:t>
                      </a:r>
                      <a:endParaRPr sz="1200">
                        <a:latin typeface="Century"/>
                        <a:ea typeface="Century"/>
                        <a:cs typeface="Century"/>
                        <a:sym typeface="Century"/>
                      </a:endParaRPr>
                    </a:p>
                    <a:p>
                      <a:pPr indent="-304800" lvl="0" marL="457200" rtl="0" algn="l">
                        <a:spcBef>
                          <a:spcPts val="0"/>
                        </a:spcBef>
                        <a:spcAft>
                          <a:spcPts val="0"/>
                        </a:spcAft>
                        <a:buSzPts val="1200"/>
                        <a:buFont typeface="Century"/>
                        <a:buChar char="●"/>
                      </a:pPr>
                      <a:r>
                        <a:rPr lang="tr" sz="1200">
                          <a:latin typeface="Century"/>
                          <a:ea typeface="Century"/>
                          <a:cs typeface="Century"/>
                          <a:sym typeface="Century"/>
                        </a:rPr>
                        <a:t>H</a:t>
                      </a:r>
                      <a:r>
                        <a:rPr lang="tr" sz="1200">
                          <a:latin typeface="Century"/>
                          <a:ea typeface="Century"/>
                          <a:cs typeface="Century"/>
                          <a:sym typeface="Century"/>
                        </a:rPr>
                        <a:t>igh bias</a:t>
                      </a:r>
                      <a:endParaRPr sz="1200">
                        <a:latin typeface="Century"/>
                        <a:ea typeface="Century"/>
                        <a:cs typeface="Century"/>
                        <a:sym typeface="Century"/>
                      </a:endParaRPr>
                    </a:p>
                  </a:txBody>
                  <a:tcPr marT="91425" marB="91425" marR="91425" marL="91425"/>
                </a:tc>
                <a:tc>
                  <a:txBody>
                    <a:bodyPr/>
                    <a:lstStyle/>
                    <a:p>
                      <a:pPr indent="-304800" lvl="0" marL="457200" rtl="0" algn="l">
                        <a:spcBef>
                          <a:spcPts val="0"/>
                        </a:spcBef>
                        <a:spcAft>
                          <a:spcPts val="0"/>
                        </a:spcAft>
                        <a:buSzPts val="1200"/>
                        <a:buFont typeface="Century"/>
                        <a:buChar char="●"/>
                      </a:pPr>
                      <a:r>
                        <a:rPr lang="tr" sz="1200">
                          <a:latin typeface="Century"/>
                          <a:ea typeface="Century"/>
                          <a:cs typeface="Century"/>
                          <a:sym typeface="Century"/>
                        </a:rPr>
                        <a:t>Training error slightly lower than test error</a:t>
                      </a:r>
                      <a:endParaRPr sz="1200">
                        <a:latin typeface="Century"/>
                        <a:ea typeface="Century"/>
                        <a:cs typeface="Century"/>
                        <a:sym typeface="Century"/>
                      </a:endParaRPr>
                    </a:p>
                  </a:txBody>
                  <a:tcPr marT="91425" marB="91425" marR="91425" marL="91425"/>
                </a:tc>
                <a:tc>
                  <a:txBody>
                    <a:bodyPr/>
                    <a:lstStyle/>
                    <a:p>
                      <a:pPr indent="-304800" lvl="0" marL="457200" rtl="0" algn="l">
                        <a:spcBef>
                          <a:spcPts val="0"/>
                        </a:spcBef>
                        <a:spcAft>
                          <a:spcPts val="0"/>
                        </a:spcAft>
                        <a:buSzPts val="1200"/>
                        <a:buFont typeface="Century"/>
                        <a:buChar char="●"/>
                      </a:pPr>
                      <a:r>
                        <a:rPr lang="tr" sz="1200">
                          <a:latin typeface="Century"/>
                          <a:ea typeface="Century"/>
                          <a:cs typeface="Century"/>
                          <a:sym typeface="Century"/>
                        </a:rPr>
                        <a:t>Very low training error</a:t>
                      </a:r>
                      <a:endParaRPr sz="1200">
                        <a:latin typeface="Century"/>
                        <a:ea typeface="Century"/>
                        <a:cs typeface="Century"/>
                        <a:sym typeface="Century"/>
                      </a:endParaRPr>
                    </a:p>
                    <a:p>
                      <a:pPr indent="-304800" lvl="0" marL="457200" rtl="0" algn="l">
                        <a:spcBef>
                          <a:spcPts val="0"/>
                        </a:spcBef>
                        <a:spcAft>
                          <a:spcPts val="0"/>
                        </a:spcAft>
                        <a:buSzPts val="1200"/>
                        <a:buFont typeface="Century"/>
                        <a:buChar char="●"/>
                      </a:pPr>
                      <a:r>
                        <a:rPr lang="tr" sz="1200">
                          <a:latin typeface="Century"/>
                          <a:ea typeface="Century"/>
                          <a:cs typeface="Century"/>
                          <a:sym typeface="Century"/>
                        </a:rPr>
                        <a:t>Training error is considerably lower than test error</a:t>
                      </a:r>
                      <a:endParaRPr sz="1200">
                        <a:latin typeface="Century"/>
                        <a:ea typeface="Century"/>
                        <a:cs typeface="Century"/>
                        <a:sym typeface="Century"/>
                      </a:endParaRPr>
                    </a:p>
                    <a:p>
                      <a:pPr indent="-304800" lvl="0" marL="457200" rtl="0" algn="l">
                        <a:spcBef>
                          <a:spcPts val="0"/>
                        </a:spcBef>
                        <a:spcAft>
                          <a:spcPts val="0"/>
                        </a:spcAft>
                        <a:buSzPts val="1200"/>
                        <a:buFont typeface="Century"/>
                        <a:buChar char="●"/>
                      </a:pPr>
                      <a:r>
                        <a:rPr lang="tr" sz="1200">
                          <a:latin typeface="Century"/>
                          <a:ea typeface="Century"/>
                          <a:cs typeface="Century"/>
                          <a:sym typeface="Century"/>
                        </a:rPr>
                        <a:t>High variance</a:t>
                      </a:r>
                      <a:endParaRPr sz="1200">
                        <a:latin typeface="Century"/>
                        <a:ea typeface="Century"/>
                        <a:cs typeface="Century"/>
                        <a:sym typeface="Century"/>
                      </a:endParaRPr>
                    </a:p>
                  </a:txBody>
                  <a:tcPr marT="91425" marB="91425" marR="91425" marL="91425"/>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Early Stopping</a:t>
            </a:r>
            <a:endParaRPr/>
          </a:p>
        </p:txBody>
      </p:sp>
      <p:pic>
        <p:nvPicPr>
          <p:cNvPr id="277" name="Google Shape;277;p45"/>
          <p:cNvPicPr preferRelativeResize="0"/>
          <p:nvPr/>
        </p:nvPicPr>
        <p:blipFill rotWithShape="1">
          <a:blip r:embed="rId3">
            <a:alphaModFix/>
          </a:blip>
          <a:srcRect b="11433" l="0" r="0" t="0"/>
          <a:stretch/>
        </p:blipFill>
        <p:spPr>
          <a:xfrm>
            <a:off x="1905687" y="1129925"/>
            <a:ext cx="5332626" cy="28836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6"/>
          <p:cNvSpPr txBox="1"/>
          <p:nvPr>
            <p:ph type="ctrTitle"/>
          </p:nvPr>
        </p:nvSpPr>
        <p:spPr>
          <a:xfrm>
            <a:off x="311708" y="154545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r"/>
              <a:t>Tools Used in Machine Learning</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Tools Used in Machine Learning</a:t>
            </a:r>
            <a:endParaRPr/>
          </a:p>
        </p:txBody>
      </p:sp>
      <p:sp>
        <p:nvSpPr>
          <p:cNvPr id="288" name="Google Shape;288;p47"/>
          <p:cNvSpPr txBox="1"/>
          <p:nvPr>
            <p:ph idx="1" type="body"/>
          </p:nvPr>
        </p:nvSpPr>
        <p:spPr>
          <a:xfrm>
            <a:off x="311700" y="1152475"/>
            <a:ext cx="4552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a:t>Python </a:t>
            </a:r>
            <a:r>
              <a:rPr lang="tr"/>
              <a:t>is a general purpose programming language.</a:t>
            </a:r>
            <a:endParaRPr/>
          </a:p>
          <a:p>
            <a:pPr indent="0" lvl="0" marL="0" rtl="0" algn="l">
              <a:spcBef>
                <a:spcPts val="1200"/>
              </a:spcBef>
              <a:spcAft>
                <a:spcPts val="0"/>
              </a:spcAft>
              <a:buNone/>
            </a:pPr>
            <a:r>
              <a:rPr lang="tr"/>
              <a:t>As an interpreted and dynamic language, Python mainly supports object-oriented programming approaches and functional programming.</a:t>
            </a:r>
            <a:endParaRPr/>
          </a:p>
          <a:p>
            <a:pPr indent="-317500" lvl="0" marL="457200" rtl="0" algn="l">
              <a:spcBef>
                <a:spcPts val="1200"/>
              </a:spcBef>
              <a:spcAft>
                <a:spcPts val="0"/>
              </a:spcAft>
              <a:buSzPts val="1400"/>
              <a:buChar char="•"/>
            </a:pPr>
            <a:r>
              <a:rPr lang="tr"/>
              <a:t>Rapid prototyping</a:t>
            </a:r>
            <a:endParaRPr/>
          </a:p>
          <a:p>
            <a:pPr indent="-317500" lvl="0" marL="457200" rtl="0" algn="l">
              <a:spcBef>
                <a:spcPts val="0"/>
              </a:spcBef>
              <a:spcAft>
                <a:spcPts val="0"/>
              </a:spcAft>
              <a:buSzPts val="1400"/>
              <a:buChar char="•"/>
            </a:pPr>
            <a:r>
              <a:rPr lang="tr"/>
              <a:t>Basic Syntax</a:t>
            </a:r>
            <a:endParaRPr/>
          </a:p>
          <a:p>
            <a:pPr indent="-317500" lvl="0" marL="457200" rtl="0" algn="l">
              <a:spcBef>
                <a:spcPts val="0"/>
              </a:spcBef>
              <a:spcAft>
                <a:spcPts val="0"/>
              </a:spcAft>
              <a:buSzPts val="1400"/>
              <a:buChar char="•"/>
            </a:pPr>
            <a:r>
              <a:rPr lang="tr"/>
              <a:t>Easy to use</a:t>
            </a:r>
            <a:endParaRPr/>
          </a:p>
          <a:p>
            <a:pPr indent="-317500" lvl="0" marL="457200" rtl="0" algn="l">
              <a:spcBef>
                <a:spcPts val="0"/>
              </a:spcBef>
              <a:spcAft>
                <a:spcPts val="0"/>
              </a:spcAft>
              <a:buSzPts val="1400"/>
              <a:buChar char="•"/>
            </a:pPr>
            <a:r>
              <a:rPr lang="tr"/>
              <a:t>Large Community</a:t>
            </a:r>
            <a:endParaRPr/>
          </a:p>
          <a:p>
            <a:pPr indent="0" lvl="0" marL="0" rtl="0" algn="l">
              <a:spcBef>
                <a:spcPts val="1200"/>
              </a:spcBef>
              <a:spcAft>
                <a:spcPts val="1200"/>
              </a:spcAft>
              <a:buNone/>
            </a:pPr>
            <a:r>
              <a:t/>
            </a:r>
            <a:endParaRPr/>
          </a:p>
        </p:txBody>
      </p:sp>
      <p:pic>
        <p:nvPicPr>
          <p:cNvPr id="289" name="Google Shape;289;p47"/>
          <p:cNvPicPr preferRelativeResize="0"/>
          <p:nvPr/>
        </p:nvPicPr>
        <p:blipFill rotWithShape="1">
          <a:blip r:embed="rId3">
            <a:alphaModFix/>
          </a:blip>
          <a:srcRect b="0" l="0" r="0" t="0"/>
          <a:stretch/>
        </p:blipFill>
        <p:spPr>
          <a:xfrm>
            <a:off x="4773298" y="1202730"/>
            <a:ext cx="4059000" cy="1371000"/>
          </a:xfrm>
          <a:prstGeom prst="rect">
            <a:avLst/>
          </a:prstGeom>
          <a:noFill/>
          <a:ln>
            <a:noFill/>
          </a:ln>
        </p:spPr>
      </p:pic>
      <p:sp>
        <p:nvSpPr>
          <p:cNvPr id="290" name="Google Shape;290;p47"/>
          <p:cNvSpPr txBox="1"/>
          <p:nvPr/>
        </p:nvSpPr>
        <p:spPr>
          <a:xfrm>
            <a:off x="5188800" y="2758750"/>
            <a:ext cx="109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entury"/>
              <a:ea typeface="Century"/>
              <a:cs typeface="Century"/>
              <a:sym typeface="Century"/>
            </a:endParaRPr>
          </a:p>
        </p:txBody>
      </p:sp>
      <p:pic>
        <p:nvPicPr>
          <p:cNvPr id="291" name="Google Shape;291;p47"/>
          <p:cNvPicPr preferRelativeResize="0"/>
          <p:nvPr/>
        </p:nvPicPr>
        <p:blipFill>
          <a:blip r:embed="rId4">
            <a:alphaModFix/>
          </a:blip>
          <a:stretch>
            <a:fillRect/>
          </a:stretch>
        </p:blipFill>
        <p:spPr>
          <a:xfrm>
            <a:off x="5321624" y="2571750"/>
            <a:ext cx="2962374" cy="184520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Tools Used in Machine Learning</a:t>
            </a:r>
            <a:endParaRPr/>
          </a:p>
        </p:txBody>
      </p:sp>
      <p:sp>
        <p:nvSpPr>
          <p:cNvPr id="297" name="Google Shape;297;p48"/>
          <p:cNvSpPr txBox="1"/>
          <p:nvPr>
            <p:ph idx="1" type="body"/>
          </p:nvPr>
        </p:nvSpPr>
        <p:spPr>
          <a:xfrm>
            <a:off x="311700" y="1152475"/>
            <a:ext cx="4533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2000"/>
              <a:buFont typeface="Arial"/>
              <a:buNone/>
            </a:pPr>
            <a:r>
              <a:rPr b="1" lang="tr"/>
              <a:t>NumPy </a:t>
            </a:r>
            <a:r>
              <a:rPr lang="tr"/>
              <a:t>is the basic package used for scientific calculations in Python.</a:t>
            </a:r>
            <a:endParaRPr/>
          </a:p>
          <a:p>
            <a:pPr indent="-317500" lvl="0" marL="457200" rtl="0" algn="l">
              <a:spcBef>
                <a:spcPts val="1200"/>
              </a:spcBef>
              <a:spcAft>
                <a:spcPts val="0"/>
              </a:spcAft>
              <a:buSzPts val="1400"/>
              <a:buChar char="•"/>
            </a:pPr>
            <a:r>
              <a:rPr lang="tr"/>
              <a:t>Creating an array</a:t>
            </a:r>
            <a:endParaRPr/>
          </a:p>
          <a:p>
            <a:pPr indent="-317500" lvl="0" marL="457200" rtl="0" algn="l">
              <a:spcBef>
                <a:spcPts val="0"/>
              </a:spcBef>
              <a:spcAft>
                <a:spcPts val="0"/>
              </a:spcAft>
              <a:buSzPts val="1400"/>
              <a:buChar char="•"/>
            </a:pPr>
            <a:r>
              <a:rPr lang="tr"/>
              <a:t>Vectorization and slicing</a:t>
            </a:r>
            <a:endParaRPr/>
          </a:p>
          <a:p>
            <a:pPr indent="-317500" lvl="0" marL="457200" rtl="0" algn="l">
              <a:spcBef>
                <a:spcPts val="0"/>
              </a:spcBef>
              <a:spcAft>
                <a:spcPts val="0"/>
              </a:spcAft>
              <a:buSzPts val="1400"/>
              <a:buChar char="•"/>
            </a:pPr>
            <a:r>
              <a:rPr lang="tr"/>
              <a:t>Matrices and simple linear algebra</a:t>
            </a:r>
            <a:endParaRPr/>
          </a:p>
          <a:p>
            <a:pPr indent="-317500" lvl="0" marL="457200" rtl="0" algn="l">
              <a:spcBef>
                <a:spcPts val="0"/>
              </a:spcBef>
              <a:spcAft>
                <a:spcPts val="0"/>
              </a:spcAft>
              <a:buSzPts val="1400"/>
              <a:buChar char="•"/>
            </a:pPr>
            <a:r>
              <a:rPr lang="tr"/>
              <a:t>Data files</a:t>
            </a:r>
            <a:endParaRPr/>
          </a:p>
          <a:p>
            <a:pPr indent="0" lvl="0" marL="0" rtl="0" algn="l">
              <a:spcBef>
                <a:spcPts val="1200"/>
              </a:spcBef>
              <a:spcAft>
                <a:spcPts val="0"/>
              </a:spcAft>
              <a:buClr>
                <a:schemeClr val="dk1"/>
              </a:buClr>
              <a:buSzPts val="1800"/>
              <a:buFont typeface="Arial"/>
              <a:buNone/>
            </a:pPr>
            <a:r>
              <a:t/>
            </a:r>
            <a:endParaRPr/>
          </a:p>
          <a:p>
            <a:pPr indent="0" lvl="0" marL="0" rtl="0" algn="l">
              <a:spcBef>
                <a:spcPts val="1200"/>
              </a:spcBef>
              <a:spcAft>
                <a:spcPts val="0"/>
              </a:spcAft>
              <a:buClr>
                <a:schemeClr val="dk1"/>
              </a:buClr>
              <a:buSzPts val="2000"/>
              <a:buFont typeface="Arial"/>
              <a:buNone/>
            </a:pPr>
            <a:r>
              <a:t/>
            </a:r>
            <a:endParaRPr/>
          </a:p>
          <a:p>
            <a:pPr indent="0" lvl="0" marL="0" rtl="0" algn="l">
              <a:spcBef>
                <a:spcPts val="1200"/>
              </a:spcBef>
              <a:spcAft>
                <a:spcPts val="1200"/>
              </a:spcAft>
              <a:buNone/>
            </a:pPr>
            <a:r>
              <a:t/>
            </a:r>
            <a:endParaRPr/>
          </a:p>
        </p:txBody>
      </p:sp>
      <p:pic>
        <p:nvPicPr>
          <p:cNvPr id="298" name="Google Shape;298;p48"/>
          <p:cNvPicPr preferRelativeResize="0"/>
          <p:nvPr/>
        </p:nvPicPr>
        <p:blipFill rotWithShape="1">
          <a:blip r:embed="rId3">
            <a:alphaModFix/>
          </a:blip>
          <a:srcRect b="0" l="0" r="0" t="0"/>
          <a:stretch/>
        </p:blipFill>
        <p:spPr>
          <a:xfrm>
            <a:off x="5596917" y="1428891"/>
            <a:ext cx="3047619" cy="228571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tr"/>
              <a:t>Tools Used in Machine Learning</a:t>
            </a:r>
            <a:endParaRPr/>
          </a:p>
          <a:p>
            <a:pPr indent="0" lvl="0" marL="0" rtl="0" algn="l">
              <a:spcBef>
                <a:spcPts val="0"/>
              </a:spcBef>
              <a:spcAft>
                <a:spcPts val="0"/>
              </a:spcAft>
              <a:buNone/>
            </a:pPr>
            <a:r>
              <a:t/>
            </a:r>
            <a:endParaRPr/>
          </a:p>
        </p:txBody>
      </p:sp>
      <p:sp>
        <p:nvSpPr>
          <p:cNvPr id="304" name="Google Shape;304;p49"/>
          <p:cNvSpPr txBox="1"/>
          <p:nvPr>
            <p:ph idx="1" type="body"/>
          </p:nvPr>
        </p:nvSpPr>
        <p:spPr>
          <a:xfrm>
            <a:off x="311700" y="1152475"/>
            <a:ext cx="5092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tr"/>
              <a:t>Pandas</a:t>
            </a:r>
            <a:r>
              <a:rPr lang="tr"/>
              <a:t> is an open source Python library that facilitates data analysis and data preprocessing.</a:t>
            </a:r>
            <a:endParaRPr/>
          </a:p>
          <a:p>
            <a:pPr indent="-317500" lvl="0" marL="457200" rtl="0" algn="l">
              <a:spcBef>
                <a:spcPts val="1200"/>
              </a:spcBef>
              <a:spcAft>
                <a:spcPts val="0"/>
              </a:spcAft>
              <a:buSzPts val="1400"/>
              <a:buChar char="•"/>
            </a:pPr>
            <a:r>
              <a:rPr lang="tr"/>
              <a:t>Useful functions for data manipulation</a:t>
            </a:r>
            <a:endParaRPr/>
          </a:p>
          <a:p>
            <a:pPr indent="-317500" lvl="0" marL="457200" rtl="0" algn="l">
              <a:spcBef>
                <a:spcPts val="0"/>
              </a:spcBef>
              <a:spcAft>
                <a:spcPts val="0"/>
              </a:spcAft>
              <a:buSzPts val="1400"/>
              <a:buChar char="•"/>
            </a:pPr>
            <a:r>
              <a:rPr lang="tr"/>
              <a:t>Tools to read and write data between different formats: CSV and text files, Microsoft Excel, SQL databases</a:t>
            </a:r>
            <a:endParaRPr/>
          </a:p>
          <a:p>
            <a:pPr indent="-317500" lvl="0" marL="457200" rtl="0" algn="l">
              <a:spcBef>
                <a:spcPts val="0"/>
              </a:spcBef>
              <a:spcAft>
                <a:spcPts val="0"/>
              </a:spcAft>
              <a:buSzPts val="1400"/>
              <a:buChar char="•"/>
            </a:pPr>
            <a:r>
              <a:rPr lang="tr"/>
              <a:t>Fast data visualization at a simple level</a:t>
            </a:r>
            <a:endParaRPr/>
          </a:p>
          <a:p>
            <a:pPr indent="0" lvl="0" marL="0" rtl="0" algn="l">
              <a:spcBef>
                <a:spcPts val="1200"/>
              </a:spcBef>
              <a:spcAft>
                <a:spcPts val="1200"/>
              </a:spcAft>
              <a:buNone/>
            </a:pPr>
            <a:r>
              <a:t/>
            </a:r>
            <a:endParaRPr/>
          </a:p>
        </p:txBody>
      </p:sp>
      <p:pic>
        <p:nvPicPr>
          <p:cNvPr id="305" name="Google Shape;305;p49"/>
          <p:cNvPicPr preferRelativeResize="0"/>
          <p:nvPr/>
        </p:nvPicPr>
        <p:blipFill rotWithShape="1">
          <a:blip r:embed="rId3">
            <a:alphaModFix/>
          </a:blip>
          <a:srcRect b="0" l="43301" r="0" t="0"/>
          <a:stretch/>
        </p:blipFill>
        <p:spPr>
          <a:xfrm>
            <a:off x="5615951" y="2799600"/>
            <a:ext cx="3110750" cy="1143000"/>
          </a:xfrm>
          <a:prstGeom prst="rect">
            <a:avLst/>
          </a:prstGeom>
          <a:noFill/>
          <a:ln>
            <a:noFill/>
          </a:ln>
        </p:spPr>
      </p:pic>
      <p:pic>
        <p:nvPicPr>
          <p:cNvPr id="306" name="Google Shape;306;p49"/>
          <p:cNvPicPr preferRelativeResize="0"/>
          <p:nvPr/>
        </p:nvPicPr>
        <p:blipFill rotWithShape="1">
          <a:blip r:embed="rId3">
            <a:alphaModFix/>
          </a:blip>
          <a:srcRect b="0" l="0" r="56838" t="0"/>
          <a:stretch/>
        </p:blipFill>
        <p:spPr>
          <a:xfrm>
            <a:off x="5987345" y="1778750"/>
            <a:ext cx="2367975" cy="1143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tr"/>
              <a:t>Tools Used in Machine Learning</a:t>
            </a:r>
            <a:endParaRPr/>
          </a:p>
          <a:p>
            <a:pPr indent="0" lvl="0" marL="0" rtl="0" algn="l">
              <a:spcBef>
                <a:spcPts val="0"/>
              </a:spcBef>
              <a:spcAft>
                <a:spcPts val="0"/>
              </a:spcAft>
              <a:buNone/>
            </a:pPr>
            <a:r>
              <a:t/>
            </a:r>
            <a:endParaRPr/>
          </a:p>
        </p:txBody>
      </p:sp>
      <p:sp>
        <p:nvSpPr>
          <p:cNvPr id="312" name="Google Shape;312;p50"/>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tr"/>
              <a:t>Matplotlib </a:t>
            </a:r>
            <a:r>
              <a:rPr lang="tr"/>
              <a:t>is a data visualization and plotting library for the Python programming language</a:t>
            </a:r>
            <a:endParaRPr/>
          </a:p>
          <a:p>
            <a:pPr indent="-139700" lvl="0" marL="228600" rtl="0" algn="l">
              <a:spcBef>
                <a:spcPts val="1200"/>
              </a:spcBef>
              <a:spcAft>
                <a:spcPts val="0"/>
              </a:spcAft>
              <a:buSzPts val="1400"/>
              <a:buChar char="•"/>
            </a:pPr>
            <a:r>
              <a:rPr lang="tr"/>
              <a:t>The matplotlib plotting package is one of the most important tools for scientific programming with Python</a:t>
            </a:r>
            <a:endParaRPr/>
          </a:p>
          <a:p>
            <a:pPr indent="-139700" lvl="0" marL="228600" rtl="0" algn="l">
              <a:spcBef>
                <a:spcPts val="0"/>
              </a:spcBef>
              <a:spcAft>
                <a:spcPts val="0"/>
              </a:spcAft>
              <a:buSzPts val="1400"/>
              <a:buChar char="•"/>
            </a:pPr>
            <a:r>
              <a:rPr lang="tr"/>
              <a:t>Matplotlib is a very powerful library. Can visualize data interactively</a:t>
            </a:r>
            <a:endParaRPr/>
          </a:p>
          <a:p>
            <a:pPr indent="-139700" lvl="0" marL="228600" rtl="0" algn="l">
              <a:spcBef>
                <a:spcPts val="0"/>
              </a:spcBef>
              <a:spcAft>
                <a:spcPts val="0"/>
              </a:spcAft>
              <a:buSzPts val="1400"/>
              <a:buChar char="•"/>
            </a:pPr>
            <a:r>
              <a:rPr lang="tr"/>
              <a:t>We can produce high quality outputs suitable for printing and publication.</a:t>
            </a:r>
            <a:endParaRPr/>
          </a:p>
          <a:p>
            <a:pPr indent="-139700" lvl="0" marL="228600" rtl="0" algn="l">
              <a:spcBef>
                <a:spcPts val="0"/>
              </a:spcBef>
              <a:spcAft>
                <a:spcPts val="0"/>
              </a:spcAft>
              <a:buSzPts val="1400"/>
              <a:buChar char="•"/>
            </a:pPr>
            <a:r>
              <a:rPr lang="tr"/>
              <a:t>Both two-dimensional and three-dimensional graphics can be produced</a:t>
            </a:r>
            <a:endParaRPr/>
          </a:p>
          <a:p>
            <a:pPr indent="0" lvl="0" marL="0" rtl="0" algn="l">
              <a:spcBef>
                <a:spcPts val="1200"/>
              </a:spcBef>
              <a:spcAft>
                <a:spcPts val="1200"/>
              </a:spcAft>
              <a:buNone/>
            </a:pPr>
            <a:r>
              <a:t/>
            </a:r>
            <a:endParaRPr/>
          </a:p>
        </p:txBody>
      </p:sp>
      <p:pic>
        <p:nvPicPr>
          <p:cNvPr id="313" name="Google Shape;313;p50"/>
          <p:cNvPicPr preferRelativeResize="0"/>
          <p:nvPr/>
        </p:nvPicPr>
        <p:blipFill rotWithShape="1">
          <a:blip r:embed="rId3">
            <a:alphaModFix/>
          </a:blip>
          <a:srcRect b="0" l="0" r="0" t="0"/>
          <a:stretch/>
        </p:blipFill>
        <p:spPr>
          <a:xfrm>
            <a:off x="4913875" y="2262000"/>
            <a:ext cx="3884250" cy="7121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tr"/>
              <a:t>Tools Used in Machine Learning</a:t>
            </a:r>
            <a:endParaRPr/>
          </a:p>
          <a:p>
            <a:pPr indent="0" lvl="0" marL="0" rtl="0" algn="l">
              <a:spcBef>
                <a:spcPts val="0"/>
              </a:spcBef>
              <a:spcAft>
                <a:spcPts val="0"/>
              </a:spcAft>
              <a:buNone/>
            </a:pPr>
            <a:r>
              <a:t/>
            </a:r>
            <a:endParaRPr/>
          </a:p>
        </p:txBody>
      </p:sp>
      <p:sp>
        <p:nvSpPr>
          <p:cNvPr id="319" name="Google Shape;319;p51"/>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000"/>
              <a:buFont typeface="Arial"/>
              <a:buNone/>
            </a:pPr>
            <a:r>
              <a:rPr b="1" lang="tr"/>
              <a:t>Scikit-learn </a:t>
            </a:r>
            <a:r>
              <a:rPr lang="tr"/>
              <a:t>is a free software machine learning library for the Python programming language.</a:t>
            </a:r>
            <a:endParaRPr/>
          </a:p>
          <a:p>
            <a:pPr indent="0" lvl="0" marL="0" rtl="0" algn="l">
              <a:spcBef>
                <a:spcPts val="1200"/>
              </a:spcBef>
              <a:spcAft>
                <a:spcPts val="0"/>
              </a:spcAft>
              <a:buNone/>
            </a:pPr>
            <a:r>
              <a:rPr lang="tr"/>
              <a:t>It includes many basic methods such as linear regression, logistic regression, decision trees, random forest.</a:t>
            </a:r>
            <a:endParaRPr/>
          </a:p>
          <a:p>
            <a:pPr indent="0" lvl="0" marL="0" rtl="0" algn="ctr">
              <a:spcBef>
                <a:spcPts val="1200"/>
              </a:spcBef>
              <a:spcAft>
                <a:spcPts val="0"/>
              </a:spcAft>
              <a:buNone/>
            </a:pPr>
            <a:r>
              <a:rPr lang="tr" u="sng">
                <a:solidFill>
                  <a:schemeClr val="hlink"/>
                </a:solidFill>
                <a:hlinkClick r:id="rId3"/>
              </a:rPr>
              <a:t>https://scikit-learn.org/stable/</a:t>
            </a:r>
            <a:endParaRPr/>
          </a:p>
          <a:p>
            <a:pPr indent="0" lvl="0" marL="0" rtl="0" algn="l">
              <a:spcBef>
                <a:spcPts val="1200"/>
              </a:spcBef>
              <a:spcAft>
                <a:spcPts val="0"/>
              </a:spcAft>
              <a:buClr>
                <a:schemeClr val="dk1"/>
              </a:buClr>
              <a:buSzPts val="2000"/>
              <a:buFont typeface="Arial"/>
              <a:buNone/>
            </a:pPr>
            <a:r>
              <a:t/>
            </a:r>
            <a:endParaRPr/>
          </a:p>
          <a:p>
            <a:pPr indent="0" lvl="0" marL="0" rtl="0" algn="l">
              <a:spcBef>
                <a:spcPts val="1200"/>
              </a:spcBef>
              <a:spcAft>
                <a:spcPts val="1200"/>
              </a:spcAft>
              <a:buNone/>
            </a:pPr>
            <a:r>
              <a:t/>
            </a:r>
            <a:endParaRPr/>
          </a:p>
        </p:txBody>
      </p:sp>
      <p:pic>
        <p:nvPicPr>
          <p:cNvPr id="320" name="Google Shape;320;p51"/>
          <p:cNvPicPr preferRelativeResize="0"/>
          <p:nvPr/>
        </p:nvPicPr>
        <p:blipFill rotWithShape="1">
          <a:blip r:embed="rId4">
            <a:alphaModFix/>
          </a:blip>
          <a:srcRect b="0" l="0" r="0" t="0"/>
          <a:stretch/>
        </p:blipFill>
        <p:spPr>
          <a:xfrm>
            <a:off x="5569799" y="1307300"/>
            <a:ext cx="2947500" cy="1520100"/>
          </a:xfrm>
          <a:prstGeom prst="rect">
            <a:avLst/>
          </a:prstGeom>
          <a:noFill/>
          <a:ln>
            <a:noFill/>
          </a:ln>
        </p:spPr>
      </p:pic>
      <p:pic>
        <p:nvPicPr>
          <p:cNvPr id="321" name="Google Shape;321;p51"/>
          <p:cNvPicPr preferRelativeResize="0"/>
          <p:nvPr/>
        </p:nvPicPr>
        <p:blipFill>
          <a:blip r:embed="rId5">
            <a:alphaModFix/>
          </a:blip>
          <a:stretch>
            <a:fillRect/>
          </a:stretch>
        </p:blipFill>
        <p:spPr>
          <a:xfrm>
            <a:off x="5564175" y="2827400"/>
            <a:ext cx="2958750" cy="18429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r"/>
              <a:t>Datasets</a:t>
            </a:r>
            <a:endParaRPr/>
          </a:p>
        </p:txBody>
      </p:sp>
      <p:sp>
        <p:nvSpPr>
          <p:cNvPr id="327" name="Google Shape;327;p5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ctrTitle"/>
          </p:nvPr>
        </p:nvSpPr>
        <p:spPr>
          <a:xfrm>
            <a:off x="1376706" y="1274406"/>
            <a:ext cx="6390600" cy="15396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dk1"/>
              </a:buClr>
              <a:buSzPts val="4500"/>
              <a:buFont typeface="Century"/>
              <a:buNone/>
            </a:pPr>
            <a:r>
              <a:rPr lang="tr"/>
              <a:t>Mert Çobanov</a:t>
            </a:r>
            <a:endParaRPr/>
          </a:p>
        </p:txBody>
      </p:sp>
      <p:sp>
        <p:nvSpPr>
          <p:cNvPr id="81" name="Google Shape;81;p17"/>
          <p:cNvSpPr txBox="1"/>
          <p:nvPr>
            <p:ph idx="1" type="subTitle"/>
          </p:nvPr>
        </p:nvSpPr>
        <p:spPr>
          <a:xfrm>
            <a:off x="2917951" y="3706247"/>
            <a:ext cx="3308100" cy="876300"/>
          </a:xfrm>
          <a:prstGeom prst="rect">
            <a:avLst/>
          </a:prstGeom>
          <a:noFill/>
          <a:ln>
            <a:noFill/>
          </a:ln>
        </p:spPr>
        <p:txBody>
          <a:bodyPr anchorCtr="0" anchor="t" bIns="34275" lIns="68575" spcFirstLastPara="1" rIns="68575" wrap="square" tIns="34275">
            <a:normAutofit lnSpcReduction="20000"/>
          </a:bodyPr>
          <a:lstStyle/>
          <a:p>
            <a:pPr indent="0" lvl="0" marL="0" rtl="0" algn="ctr">
              <a:lnSpc>
                <a:spcPct val="90000"/>
              </a:lnSpc>
              <a:spcBef>
                <a:spcPts val="0"/>
              </a:spcBef>
              <a:spcAft>
                <a:spcPts val="0"/>
              </a:spcAft>
              <a:buClr>
                <a:schemeClr val="dk1"/>
              </a:buClr>
              <a:buSzPts val="1400"/>
              <a:buNone/>
            </a:pPr>
            <a:r>
              <a:rPr b="1" lang="tr" sz="1400"/>
              <a:t>Github: </a:t>
            </a:r>
            <a:r>
              <a:rPr lang="tr" sz="1400"/>
              <a:t>cobanov</a:t>
            </a:r>
            <a:endParaRPr/>
          </a:p>
          <a:p>
            <a:pPr indent="0" lvl="0" marL="0" rtl="0" algn="ctr">
              <a:lnSpc>
                <a:spcPct val="90000"/>
              </a:lnSpc>
              <a:spcBef>
                <a:spcPts val="800"/>
              </a:spcBef>
              <a:spcAft>
                <a:spcPts val="0"/>
              </a:spcAft>
              <a:buClr>
                <a:schemeClr val="dk1"/>
              </a:buClr>
              <a:buSzPts val="1400"/>
              <a:buNone/>
            </a:pPr>
            <a:r>
              <a:rPr b="1" lang="tr" sz="1400"/>
              <a:t>Linkedin: </a:t>
            </a:r>
            <a:r>
              <a:rPr lang="tr" sz="1400"/>
              <a:t>mertcobanoglu</a:t>
            </a:r>
            <a:endParaRPr/>
          </a:p>
          <a:p>
            <a:pPr indent="0" lvl="0" marL="0" rtl="0" algn="ctr">
              <a:lnSpc>
                <a:spcPct val="90000"/>
              </a:lnSpc>
              <a:spcBef>
                <a:spcPts val="800"/>
              </a:spcBef>
              <a:spcAft>
                <a:spcPts val="0"/>
              </a:spcAft>
              <a:buClr>
                <a:schemeClr val="dk1"/>
              </a:buClr>
              <a:buSzPts val="1400"/>
              <a:buNone/>
            </a:pPr>
            <a:r>
              <a:rPr b="1" lang="tr" sz="1400"/>
              <a:t>Twitter</a:t>
            </a:r>
            <a:r>
              <a:rPr b="1" lang="tr" sz="1400"/>
              <a:t>: </a:t>
            </a:r>
            <a:r>
              <a:rPr lang="tr" sz="1400"/>
              <a:t>mertcobanov</a:t>
            </a:r>
            <a:endParaRPr sz="14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Kaggle</a:t>
            </a:r>
            <a:endParaRPr/>
          </a:p>
        </p:txBody>
      </p:sp>
      <p:sp>
        <p:nvSpPr>
          <p:cNvPr id="333" name="Google Shape;333;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a:t>Kaggle</a:t>
            </a:r>
            <a:r>
              <a:rPr lang="tr"/>
              <a:t> is an online community for data scientists and machine learning practitioners.</a:t>
            </a:r>
            <a:endParaRPr/>
          </a:p>
          <a:p>
            <a:pPr indent="0" lvl="0" marL="0" rtl="0" algn="l">
              <a:spcBef>
                <a:spcPts val="1200"/>
              </a:spcBef>
              <a:spcAft>
                <a:spcPts val="0"/>
              </a:spcAft>
              <a:buNone/>
            </a:pPr>
            <a:r>
              <a:rPr lang="tr"/>
              <a:t>It is a platform where owners of large or small problems express their data and problems in order to solve the relevant problem, and the participants participate in competitions to solve the problem within the information given.</a:t>
            </a:r>
            <a:endParaRPr/>
          </a:p>
          <a:p>
            <a:pPr indent="-317500" lvl="0" marL="457200" rtl="0" algn="l">
              <a:spcBef>
                <a:spcPts val="1200"/>
              </a:spcBef>
              <a:spcAft>
                <a:spcPts val="0"/>
              </a:spcAft>
              <a:buSzPts val="1400"/>
              <a:buChar char="•"/>
            </a:pPr>
            <a:r>
              <a:rPr lang="tr"/>
              <a:t>Hundreds of datasets</a:t>
            </a:r>
            <a:endParaRPr/>
          </a:p>
          <a:p>
            <a:pPr indent="-317500" lvl="0" marL="457200" rtl="0" algn="l">
              <a:spcBef>
                <a:spcPts val="0"/>
              </a:spcBef>
              <a:spcAft>
                <a:spcPts val="0"/>
              </a:spcAft>
              <a:buSzPts val="1400"/>
              <a:buChar char="•"/>
            </a:pPr>
            <a:r>
              <a:rPr lang="tr"/>
              <a:t>Prize competitions</a:t>
            </a:r>
            <a:endParaRPr/>
          </a:p>
          <a:p>
            <a:pPr indent="-317500" lvl="0" marL="457200" rtl="0" algn="l">
              <a:spcBef>
                <a:spcPts val="0"/>
              </a:spcBef>
              <a:spcAft>
                <a:spcPts val="0"/>
              </a:spcAft>
              <a:buSzPts val="1400"/>
              <a:buChar char="•"/>
            </a:pPr>
            <a:r>
              <a:rPr lang="tr"/>
              <a:t>Education and guides</a:t>
            </a:r>
            <a:endParaRPr/>
          </a:p>
        </p:txBody>
      </p:sp>
      <p:pic>
        <p:nvPicPr>
          <p:cNvPr id="334" name="Google Shape;334;p53"/>
          <p:cNvPicPr preferRelativeResize="0"/>
          <p:nvPr/>
        </p:nvPicPr>
        <p:blipFill rotWithShape="1">
          <a:blip r:embed="rId3">
            <a:alphaModFix/>
          </a:blip>
          <a:srcRect b="0" l="0" r="0" t="0"/>
          <a:stretch/>
        </p:blipFill>
        <p:spPr>
          <a:xfrm>
            <a:off x="4382395" y="2485716"/>
            <a:ext cx="4195200" cy="19068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UCI</a:t>
            </a:r>
            <a:endParaRPr/>
          </a:p>
        </p:txBody>
      </p:sp>
      <p:sp>
        <p:nvSpPr>
          <p:cNvPr id="340" name="Google Shape;340;p54"/>
          <p:cNvSpPr txBox="1"/>
          <p:nvPr>
            <p:ph idx="1" type="body"/>
          </p:nvPr>
        </p:nvSpPr>
        <p:spPr>
          <a:xfrm>
            <a:off x="311700" y="1152475"/>
            <a:ext cx="4410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a:t>UCI </a:t>
            </a:r>
            <a:r>
              <a:rPr lang="tr"/>
              <a:t>is the dataset repository provided by the machine learning and intelligent systems research center at the</a:t>
            </a:r>
            <a:r>
              <a:rPr b="1" lang="tr"/>
              <a:t> University of California, Irvine.</a:t>
            </a:r>
            <a:endParaRPr/>
          </a:p>
          <a:p>
            <a:pPr indent="0" lvl="0" marL="0" rtl="0" algn="l">
              <a:spcBef>
                <a:spcPts val="1200"/>
              </a:spcBef>
              <a:spcAft>
                <a:spcPts val="0"/>
              </a:spcAft>
              <a:buNone/>
            </a:pPr>
            <a:r>
              <a:rPr lang="tr"/>
              <a:t>It currently hosts </a:t>
            </a:r>
            <a:r>
              <a:rPr b="1" lang="tr"/>
              <a:t>588 </a:t>
            </a:r>
            <a:r>
              <a:rPr lang="tr"/>
              <a:t>datasets as a service to the machine learning community.</a:t>
            </a:r>
            <a:endParaRPr/>
          </a:p>
          <a:p>
            <a:pPr indent="0" lvl="0" marL="0" rtl="0" algn="l">
              <a:spcBef>
                <a:spcPts val="1200"/>
              </a:spcBef>
              <a:spcAft>
                <a:spcPts val="0"/>
              </a:spcAft>
              <a:buNone/>
            </a:pPr>
            <a:r>
              <a:rPr lang="tr" u="sng">
                <a:solidFill>
                  <a:schemeClr val="hlink"/>
                </a:solidFill>
                <a:hlinkClick r:id="rId3"/>
              </a:rPr>
              <a:t>https://archive.ics.uci.edu/ml/index.php</a:t>
            </a:r>
            <a:endParaRPr/>
          </a:p>
          <a:p>
            <a:pPr indent="0" lvl="0" marL="0" rtl="0" algn="l">
              <a:spcBef>
                <a:spcPts val="1200"/>
              </a:spcBef>
              <a:spcAft>
                <a:spcPts val="1200"/>
              </a:spcAft>
              <a:buNone/>
            </a:pPr>
            <a:r>
              <a:t/>
            </a:r>
            <a:endParaRPr/>
          </a:p>
        </p:txBody>
      </p:sp>
      <p:pic>
        <p:nvPicPr>
          <p:cNvPr id="341" name="Google Shape;341;p54"/>
          <p:cNvPicPr preferRelativeResize="0"/>
          <p:nvPr/>
        </p:nvPicPr>
        <p:blipFill>
          <a:blip r:embed="rId4">
            <a:alphaModFix/>
          </a:blip>
          <a:stretch>
            <a:fillRect/>
          </a:stretch>
        </p:blipFill>
        <p:spPr>
          <a:xfrm>
            <a:off x="5021875" y="1981200"/>
            <a:ext cx="3657600" cy="1181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Kaynaklar</a:t>
            </a:r>
            <a:endParaRPr/>
          </a:p>
        </p:txBody>
      </p:sp>
      <p:sp>
        <p:nvSpPr>
          <p:cNvPr id="87" name="Google Shape;87;p18"/>
          <p:cNvSpPr txBox="1"/>
          <p:nvPr>
            <p:ph idx="1" type="body"/>
          </p:nvPr>
        </p:nvSpPr>
        <p:spPr>
          <a:xfrm>
            <a:off x="384975" y="3468121"/>
            <a:ext cx="2615100" cy="703200"/>
          </a:xfrm>
          <a:prstGeom prst="rect">
            <a:avLst/>
          </a:prstGeom>
          <a:noFill/>
          <a:ln>
            <a:noFill/>
          </a:ln>
        </p:spPr>
        <p:txBody>
          <a:bodyPr anchorCtr="0" anchor="t" bIns="34275" lIns="68575" spcFirstLastPara="1" rIns="68575" wrap="square" tIns="34275">
            <a:normAutofit/>
          </a:bodyPr>
          <a:lstStyle/>
          <a:p>
            <a:pPr indent="0" lvl="0" marL="0" rtl="0" algn="ctr">
              <a:lnSpc>
                <a:spcPct val="100000"/>
              </a:lnSpc>
              <a:spcBef>
                <a:spcPts val="0"/>
              </a:spcBef>
              <a:spcAft>
                <a:spcPts val="0"/>
              </a:spcAft>
              <a:buClr>
                <a:schemeClr val="dk1"/>
              </a:buClr>
              <a:buSzPts val="1400"/>
              <a:buNone/>
            </a:pPr>
            <a:r>
              <a:rPr b="1" lang="tr" sz="1400"/>
              <a:t>Deep Learning Türkiye</a:t>
            </a:r>
            <a:endParaRPr sz="1100"/>
          </a:p>
        </p:txBody>
      </p:sp>
      <p:pic>
        <p:nvPicPr>
          <p:cNvPr id="88" name="Google Shape;88;p18"/>
          <p:cNvPicPr preferRelativeResize="0"/>
          <p:nvPr/>
        </p:nvPicPr>
        <p:blipFill rotWithShape="1">
          <a:blip r:embed="rId3">
            <a:alphaModFix/>
          </a:blip>
          <a:srcRect b="0" l="0" r="0" t="0"/>
          <a:stretch/>
        </p:blipFill>
        <p:spPr>
          <a:xfrm>
            <a:off x="934375" y="1626667"/>
            <a:ext cx="1516317" cy="1516317"/>
          </a:xfrm>
          <a:prstGeom prst="rect">
            <a:avLst/>
          </a:prstGeom>
          <a:noFill/>
          <a:ln cap="sq" cmpd="sng" w="127000">
            <a:solidFill>
              <a:srgbClr val="000000"/>
            </a:solidFill>
            <a:prstDash val="solid"/>
            <a:miter lim="800000"/>
            <a:headEnd len="sm" w="sm" type="none"/>
            <a:tailEnd len="sm" w="sm" type="none"/>
          </a:ln>
          <a:effectLst>
            <a:outerShdw blurRad="57150" rotWithShape="0" algn="tl" dir="2700000" dist="50800">
              <a:srgbClr val="000000">
                <a:alpha val="40000"/>
              </a:srgbClr>
            </a:outerShdw>
          </a:effectLst>
        </p:spPr>
      </p:pic>
      <p:sp>
        <p:nvSpPr>
          <p:cNvPr id="89" name="Google Shape;89;p18"/>
          <p:cNvSpPr txBox="1"/>
          <p:nvPr/>
        </p:nvSpPr>
        <p:spPr>
          <a:xfrm>
            <a:off x="3292650" y="3468124"/>
            <a:ext cx="2558700" cy="11007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None/>
            </a:pPr>
            <a:r>
              <a:rPr b="1" lang="tr">
                <a:latin typeface="Century"/>
                <a:ea typeface="Century"/>
                <a:cs typeface="Century"/>
                <a:sym typeface="Century"/>
              </a:rPr>
              <a:t>Hands-on Machine Learning with Scikit-Learn, Keras &amp; TensorFlow</a:t>
            </a:r>
            <a:endParaRPr b="1">
              <a:latin typeface="Century"/>
              <a:ea typeface="Century"/>
              <a:cs typeface="Century"/>
              <a:sym typeface="Century"/>
            </a:endParaRPr>
          </a:p>
          <a:p>
            <a:pPr indent="0" lvl="0" marL="0" rtl="0" algn="ctr">
              <a:spcBef>
                <a:spcPts val="0"/>
              </a:spcBef>
              <a:spcAft>
                <a:spcPts val="0"/>
              </a:spcAft>
              <a:buNone/>
            </a:pPr>
            <a:r>
              <a:rPr lang="tr">
                <a:latin typeface="Century"/>
                <a:ea typeface="Century"/>
                <a:cs typeface="Century"/>
                <a:sym typeface="Century"/>
              </a:rPr>
              <a:t>Aurelien Geron</a:t>
            </a:r>
            <a:endParaRPr>
              <a:latin typeface="Century"/>
              <a:ea typeface="Century"/>
              <a:cs typeface="Century"/>
              <a:sym typeface="Century"/>
            </a:endParaRPr>
          </a:p>
        </p:txBody>
      </p:sp>
      <p:sp>
        <p:nvSpPr>
          <p:cNvPr id="90" name="Google Shape;90;p18"/>
          <p:cNvSpPr txBox="1"/>
          <p:nvPr/>
        </p:nvSpPr>
        <p:spPr>
          <a:xfrm>
            <a:off x="5851347" y="3468116"/>
            <a:ext cx="2664000" cy="4848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tr">
                <a:solidFill>
                  <a:schemeClr val="dk1"/>
                </a:solidFill>
                <a:latin typeface="Century"/>
                <a:ea typeface="Century"/>
                <a:cs typeface="Century"/>
                <a:sym typeface="Century"/>
              </a:rPr>
              <a:t>Stanford University</a:t>
            </a:r>
            <a:endParaRPr b="1">
              <a:solidFill>
                <a:schemeClr val="dk1"/>
              </a:solidFill>
              <a:latin typeface="Century"/>
              <a:ea typeface="Century"/>
              <a:cs typeface="Century"/>
              <a:sym typeface="Century"/>
            </a:endParaRPr>
          </a:p>
          <a:p>
            <a:pPr indent="0" lvl="0" marL="0" marR="0" rtl="0" algn="ctr">
              <a:spcBef>
                <a:spcPts val="0"/>
              </a:spcBef>
              <a:spcAft>
                <a:spcPts val="0"/>
              </a:spcAft>
              <a:buNone/>
            </a:pPr>
            <a:r>
              <a:rPr b="1" lang="tr">
                <a:solidFill>
                  <a:schemeClr val="dk1"/>
                </a:solidFill>
                <a:latin typeface="Century"/>
                <a:ea typeface="Century"/>
                <a:cs typeface="Century"/>
                <a:sym typeface="Century"/>
              </a:rPr>
              <a:t>stanford.edu/~shervine/</a:t>
            </a:r>
            <a:endParaRPr b="1">
              <a:solidFill>
                <a:schemeClr val="dk1"/>
              </a:solidFill>
              <a:latin typeface="Century"/>
              <a:ea typeface="Century"/>
              <a:cs typeface="Century"/>
              <a:sym typeface="Century"/>
            </a:endParaRPr>
          </a:p>
          <a:p>
            <a:pPr indent="0" lvl="0" marL="0" marR="0" rtl="0" algn="ctr">
              <a:spcBef>
                <a:spcPts val="0"/>
              </a:spcBef>
              <a:spcAft>
                <a:spcPts val="0"/>
              </a:spcAft>
              <a:buNone/>
            </a:pPr>
            <a:r>
              <a:rPr lang="tr">
                <a:solidFill>
                  <a:schemeClr val="dk1"/>
                </a:solidFill>
                <a:latin typeface="Century"/>
                <a:ea typeface="Century"/>
                <a:cs typeface="Century"/>
                <a:sym typeface="Century"/>
              </a:rPr>
              <a:t>Shervine Amidi</a:t>
            </a:r>
            <a:endParaRPr>
              <a:solidFill>
                <a:schemeClr val="dk1"/>
              </a:solidFill>
              <a:latin typeface="Century"/>
              <a:ea typeface="Century"/>
              <a:cs typeface="Century"/>
              <a:sym typeface="Century"/>
            </a:endParaRPr>
          </a:p>
          <a:p>
            <a:pPr indent="0" lvl="0" marL="0" marR="0" rtl="0" algn="l">
              <a:spcBef>
                <a:spcPts val="0"/>
              </a:spcBef>
              <a:spcAft>
                <a:spcPts val="0"/>
              </a:spcAft>
              <a:buNone/>
            </a:pPr>
            <a:r>
              <a:t/>
            </a:r>
            <a:endParaRPr b="1">
              <a:solidFill>
                <a:schemeClr val="dk1"/>
              </a:solidFill>
              <a:latin typeface="Century"/>
              <a:ea typeface="Century"/>
              <a:cs typeface="Century"/>
              <a:sym typeface="Century"/>
            </a:endParaRPr>
          </a:p>
        </p:txBody>
      </p:sp>
      <p:pic>
        <p:nvPicPr>
          <p:cNvPr id="91" name="Google Shape;91;p18"/>
          <p:cNvPicPr preferRelativeResize="0"/>
          <p:nvPr/>
        </p:nvPicPr>
        <p:blipFill>
          <a:blip r:embed="rId4">
            <a:alphaModFix/>
          </a:blip>
          <a:stretch>
            <a:fillRect/>
          </a:stretch>
        </p:blipFill>
        <p:spPr>
          <a:xfrm>
            <a:off x="5851350" y="1496826"/>
            <a:ext cx="2664000" cy="1776000"/>
          </a:xfrm>
          <a:prstGeom prst="rect">
            <a:avLst/>
          </a:prstGeom>
          <a:noFill/>
          <a:ln>
            <a:noFill/>
          </a:ln>
        </p:spPr>
      </p:pic>
      <p:pic>
        <p:nvPicPr>
          <p:cNvPr id="92" name="Google Shape;92;p18"/>
          <p:cNvPicPr preferRelativeResize="0"/>
          <p:nvPr/>
        </p:nvPicPr>
        <p:blipFill>
          <a:blip r:embed="rId5">
            <a:alphaModFix/>
          </a:blip>
          <a:stretch>
            <a:fillRect/>
          </a:stretch>
        </p:blipFill>
        <p:spPr>
          <a:xfrm>
            <a:off x="3994288" y="1626676"/>
            <a:ext cx="1155429" cy="1516300"/>
          </a:xfrm>
          <a:prstGeom prst="rect">
            <a:avLst/>
          </a:prstGeom>
          <a:noFill/>
          <a:ln cap="sq" cmpd="sng" w="127000">
            <a:solidFill>
              <a:srgbClr val="000000"/>
            </a:solidFill>
            <a:prstDash val="solid"/>
            <a:miter lim="8000"/>
            <a:headEnd len="sm" w="sm" type="none"/>
            <a:tailEnd len="sm" w="sm" type="none"/>
          </a:ln>
          <a:effectLst>
            <a:outerShdw blurRad="57150" rotWithShape="0" algn="tl" dir="2700000" dist="50800">
              <a:srgbClr val="000000">
                <a:alpha val="4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What is Machine Learning?</a:t>
            </a:r>
            <a:endParaRPr/>
          </a:p>
        </p:txBody>
      </p:sp>
      <p:sp>
        <p:nvSpPr>
          <p:cNvPr id="98" name="Google Shape;98;p19"/>
          <p:cNvSpPr txBox="1"/>
          <p:nvPr>
            <p:ph idx="1" type="body"/>
          </p:nvPr>
        </p:nvSpPr>
        <p:spPr>
          <a:xfrm>
            <a:off x="311700" y="1273800"/>
            <a:ext cx="8520600" cy="942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a:t>Machine Learning is the science (and art) of programming computers so that they can learn from data.</a:t>
            </a:r>
            <a:endParaRPr/>
          </a:p>
        </p:txBody>
      </p:sp>
      <p:pic>
        <p:nvPicPr>
          <p:cNvPr id="99" name="Google Shape;99;p19"/>
          <p:cNvPicPr preferRelativeResize="0"/>
          <p:nvPr/>
        </p:nvPicPr>
        <p:blipFill>
          <a:blip r:embed="rId3">
            <a:alphaModFix/>
          </a:blip>
          <a:stretch>
            <a:fillRect/>
          </a:stretch>
        </p:blipFill>
        <p:spPr>
          <a:xfrm>
            <a:off x="384975" y="1902650"/>
            <a:ext cx="4267200" cy="2408903"/>
          </a:xfrm>
          <a:prstGeom prst="rect">
            <a:avLst/>
          </a:prstGeom>
          <a:noFill/>
          <a:ln>
            <a:noFill/>
          </a:ln>
        </p:spPr>
      </p:pic>
      <p:sp>
        <p:nvSpPr>
          <p:cNvPr id="100" name="Google Shape;100;p19"/>
          <p:cNvSpPr txBox="1"/>
          <p:nvPr/>
        </p:nvSpPr>
        <p:spPr>
          <a:xfrm>
            <a:off x="4908575" y="2355600"/>
            <a:ext cx="3975000" cy="150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tr" sz="1700">
                <a:solidFill>
                  <a:schemeClr val="dk2"/>
                </a:solidFill>
                <a:latin typeface="Century"/>
                <a:ea typeface="Century"/>
                <a:cs typeface="Century"/>
                <a:sym typeface="Century"/>
              </a:rPr>
              <a:t>Machine Learning is the field of study that gives computers the ability to learn without being explicitly programmed.</a:t>
            </a:r>
            <a:endParaRPr i="1" sz="1700">
              <a:solidFill>
                <a:schemeClr val="dk2"/>
              </a:solidFill>
              <a:latin typeface="Century"/>
              <a:ea typeface="Century"/>
              <a:cs typeface="Century"/>
              <a:sym typeface="Century"/>
            </a:endParaRPr>
          </a:p>
          <a:p>
            <a:pPr indent="0" lvl="0" marL="1371600" rtl="0" algn="l">
              <a:lnSpc>
                <a:spcPct val="115000"/>
              </a:lnSpc>
              <a:spcBef>
                <a:spcPts val="1200"/>
              </a:spcBef>
              <a:spcAft>
                <a:spcPts val="1200"/>
              </a:spcAft>
              <a:buClr>
                <a:schemeClr val="dk1"/>
              </a:buClr>
              <a:buSzPts val="1100"/>
              <a:buFont typeface="Arial"/>
              <a:buNone/>
            </a:pPr>
            <a:r>
              <a:rPr i="1" lang="tr" sz="1700">
                <a:solidFill>
                  <a:schemeClr val="dk2"/>
                </a:solidFill>
                <a:latin typeface="Century"/>
                <a:ea typeface="Century"/>
                <a:cs typeface="Century"/>
                <a:sym typeface="Century"/>
              </a:rPr>
              <a:t>—Arthur Samuel, 1959</a:t>
            </a:r>
            <a:endParaRPr sz="1700">
              <a:latin typeface="Century"/>
              <a:ea typeface="Century"/>
              <a:cs typeface="Century"/>
              <a:sym typeface="Centur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Machine Learning Disambiguation</a:t>
            </a:r>
            <a:endParaRPr/>
          </a:p>
        </p:txBody>
      </p:sp>
      <p:pic>
        <p:nvPicPr>
          <p:cNvPr id="106" name="Google Shape;106;p20"/>
          <p:cNvPicPr preferRelativeResize="0"/>
          <p:nvPr/>
        </p:nvPicPr>
        <p:blipFill>
          <a:blip r:embed="rId3">
            <a:alphaModFix/>
          </a:blip>
          <a:stretch>
            <a:fillRect/>
          </a:stretch>
        </p:blipFill>
        <p:spPr>
          <a:xfrm>
            <a:off x="2861878" y="1179150"/>
            <a:ext cx="3420251" cy="32875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Types of Machine Learning</a:t>
            </a:r>
            <a:endParaRPr/>
          </a:p>
        </p:txBody>
      </p:sp>
      <p:sp>
        <p:nvSpPr>
          <p:cNvPr id="112" name="Google Shape;112;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3" name="Google Shape;113;p21"/>
          <p:cNvPicPr preferRelativeResize="0"/>
          <p:nvPr/>
        </p:nvPicPr>
        <p:blipFill>
          <a:blip r:embed="rId3">
            <a:alphaModFix/>
          </a:blip>
          <a:stretch>
            <a:fillRect/>
          </a:stretch>
        </p:blipFill>
        <p:spPr>
          <a:xfrm>
            <a:off x="311700" y="1152474"/>
            <a:ext cx="8520602" cy="336996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Machine Learning Comparison</a:t>
            </a:r>
            <a:endParaRPr/>
          </a:p>
        </p:txBody>
      </p:sp>
      <p:pic>
        <p:nvPicPr>
          <p:cNvPr id="119" name="Google Shape;119;p22"/>
          <p:cNvPicPr preferRelativeResize="0"/>
          <p:nvPr/>
        </p:nvPicPr>
        <p:blipFill>
          <a:blip r:embed="rId3">
            <a:alphaModFix/>
          </a:blip>
          <a:stretch>
            <a:fillRect/>
          </a:stretch>
        </p:blipFill>
        <p:spPr>
          <a:xfrm>
            <a:off x="1517180" y="1211100"/>
            <a:ext cx="6109643" cy="34164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